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ctiveX/activeX1.xml" ContentType="application/vnd.ms-office.activeX+xml"/>
  <Override PartName="/ppt/activeX/activeX1.bin" ContentType="application/vnd.ms-office.activeX"/>
  <Override PartName="/ppt/activeX/activeX2.xml" ContentType="application/vnd.ms-office.activeX+xml"/>
  <Override PartName="/ppt/activeX/activeX2.bin" ContentType="application/vnd.ms-office.activeX"/>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332" r:id="rId3"/>
    <p:sldId id="257" r:id="rId4"/>
    <p:sldId id="320" r:id="rId5"/>
    <p:sldId id="397" r:id="rId6"/>
    <p:sldId id="283" r:id="rId7"/>
    <p:sldId id="341" r:id="rId8"/>
    <p:sldId id="312" r:id="rId9"/>
    <p:sldId id="343" r:id="rId10"/>
    <p:sldId id="342" r:id="rId11"/>
    <p:sldId id="335" r:id="rId12"/>
    <p:sldId id="337" r:id="rId13"/>
    <p:sldId id="340" r:id="rId14"/>
    <p:sldId id="313" r:id="rId15"/>
    <p:sldId id="344" r:id="rId16"/>
    <p:sldId id="346" r:id="rId17"/>
    <p:sldId id="345" r:id="rId18"/>
    <p:sldId id="347" r:id="rId19"/>
    <p:sldId id="348" r:id="rId20"/>
    <p:sldId id="352" r:id="rId21"/>
    <p:sldId id="384" r:id="rId22"/>
    <p:sldId id="385" r:id="rId23"/>
    <p:sldId id="363" r:id="rId24"/>
    <p:sldId id="370" r:id="rId25"/>
    <p:sldId id="366" r:id="rId26"/>
    <p:sldId id="367" r:id="rId27"/>
    <p:sldId id="388" r:id="rId28"/>
    <p:sldId id="369" r:id="rId29"/>
    <p:sldId id="389" r:id="rId30"/>
    <p:sldId id="390" r:id="rId31"/>
    <p:sldId id="392" r:id="rId32"/>
    <p:sldId id="393" r:id="rId33"/>
    <p:sldId id="396" r:id="rId34"/>
    <p:sldId id="391" r:id="rId35"/>
    <p:sldId id="394" r:id="rId36"/>
    <p:sldId id="395" r:id="rId37"/>
    <p:sldId id="375" r:id="rId38"/>
    <p:sldId id="398" r:id="rId39"/>
    <p:sldId id="376" r:id="rId40"/>
    <p:sldId id="377" r:id="rId41"/>
    <p:sldId id="378" r:id="rId42"/>
    <p:sldId id="379" r:id="rId43"/>
    <p:sldId id="380" r:id="rId44"/>
    <p:sldId id="381" r:id="rId45"/>
    <p:sldId id="33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A50021"/>
    <a:srgbClr val="009900"/>
    <a:srgbClr val="333300"/>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01" autoAdjust="0"/>
    <p:restoredTop sz="89974" autoAdjust="0"/>
  </p:normalViewPr>
  <p:slideViewPr>
    <p:cSldViewPr snapToGrid="0">
      <p:cViewPr varScale="1">
        <p:scale>
          <a:sx n="81" d="100"/>
          <a:sy n="81" d="100"/>
        </p:scale>
        <p:origin x="840" y="7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5512D11A-5CC6-11CF-8D67-00AA00BDCE1D}" ax:persistence="persistStream" r:id="rId1"/>
</file>

<file path=ppt/activeX/activeX2.xml><?xml version="1.0" encoding="utf-8"?>
<ax:ocx xmlns:ax="http://schemas.microsoft.com/office/2006/activeX" xmlns:r="http://schemas.openxmlformats.org/officeDocument/2006/relationships" ax:classid="{5512D11A-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729A8D-494D-438D-A139-8A444D727248}" type="datetimeFigureOut">
              <a:rPr lang="en-US" smtClean="0"/>
              <a:t>1/30/2018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005350-D228-4C48-80B7-D5EE506E8C9A}" type="slidenum">
              <a:rPr lang="en-US" smtClean="0"/>
              <a:t>‹#›</a:t>
            </a:fld>
            <a:endParaRPr lang="en-US"/>
          </a:p>
        </p:txBody>
      </p:sp>
    </p:spTree>
    <p:extLst>
      <p:ext uri="{BB962C8B-B14F-4D97-AF65-F5344CB8AC3E}">
        <p14:creationId xmlns:p14="http://schemas.microsoft.com/office/powerpoint/2010/main" val="1928782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A552F5-B9BC-439C-BFD2-70B4944E89BA}" type="datetimeFigureOut">
              <a:rPr lang="en-US" smtClean="0"/>
              <a:t>1/30/2018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C24F19-183E-43B0-A304-8CEEF8D90F47}" type="slidenum">
              <a:rPr lang="en-US" smtClean="0"/>
              <a:t>‹#›</a:t>
            </a:fld>
            <a:endParaRPr lang="en-US"/>
          </a:p>
        </p:txBody>
      </p:sp>
    </p:spTree>
    <p:extLst>
      <p:ext uri="{BB962C8B-B14F-4D97-AF65-F5344CB8AC3E}">
        <p14:creationId xmlns:p14="http://schemas.microsoft.com/office/powerpoint/2010/main" val="2235930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C24F19-183E-43B0-A304-8CEEF8D90F47}" type="slidenum">
              <a:rPr lang="en-US" smtClean="0"/>
              <a:t>4</a:t>
            </a:fld>
            <a:endParaRPr lang="en-US"/>
          </a:p>
        </p:txBody>
      </p:sp>
    </p:spTree>
    <p:extLst>
      <p:ext uri="{BB962C8B-B14F-4D97-AF65-F5344CB8AC3E}">
        <p14:creationId xmlns:p14="http://schemas.microsoft.com/office/powerpoint/2010/main" val="2997431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Nanopharmacuticals</a:t>
            </a:r>
            <a:r>
              <a:rPr lang="en-US" dirty="0"/>
              <a:t> are combination products</a:t>
            </a:r>
          </a:p>
        </p:txBody>
      </p:sp>
      <p:sp>
        <p:nvSpPr>
          <p:cNvPr id="4" name="Slide Number Placeholder 3"/>
          <p:cNvSpPr>
            <a:spLocks noGrp="1"/>
          </p:cNvSpPr>
          <p:nvPr>
            <p:ph type="sldNum" sz="quarter" idx="10"/>
          </p:nvPr>
        </p:nvSpPr>
        <p:spPr/>
        <p:txBody>
          <a:bodyPr/>
          <a:lstStyle/>
          <a:p>
            <a:fld id="{DDC24F19-183E-43B0-A304-8CEEF8D90F47}" type="slidenum">
              <a:rPr lang="en-US" smtClean="0"/>
              <a:t>8</a:t>
            </a:fld>
            <a:endParaRPr lang="en-US"/>
          </a:p>
        </p:txBody>
      </p:sp>
    </p:spTree>
    <p:extLst>
      <p:ext uri="{BB962C8B-B14F-4D97-AF65-F5344CB8AC3E}">
        <p14:creationId xmlns:p14="http://schemas.microsoft.com/office/powerpoint/2010/main" val="1868898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C24F19-183E-43B0-A304-8CEEF8D90F47}" type="slidenum">
              <a:rPr lang="en-US" smtClean="0"/>
              <a:t>10</a:t>
            </a:fld>
            <a:endParaRPr lang="en-US"/>
          </a:p>
        </p:txBody>
      </p:sp>
    </p:spTree>
    <p:extLst>
      <p:ext uri="{BB962C8B-B14F-4D97-AF65-F5344CB8AC3E}">
        <p14:creationId xmlns:p14="http://schemas.microsoft.com/office/powerpoint/2010/main" val="2206388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FDA has the right to classify, but must do it uniformly</a:t>
            </a:r>
          </a:p>
        </p:txBody>
      </p:sp>
      <p:sp>
        <p:nvSpPr>
          <p:cNvPr id="4" name="Slide Number Placeholder 3"/>
          <p:cNvSpPr>
            <a:spLocks noGrp="1"/>
          </p:cNvSpPr>
          <p:nvPr>
            <p:ph type="sldNum" sz="quarter" idx="10"/>
          </p:nvPr>
        </p:nvSpPr>
        <p:spPr/>
        <p:txBody>
          <a:bodyPr/>
          <a:lstStyle/>
          <a:p>
            <a:fld id="{DDC24F19-183E-43B0-A304-8CEEF8D90F47}" type="slidenum">
              <a:rPr lang="en-US" smtClean="0"/>
              <a:t>18</a:t>
            </a:fld>
            <a:endParaRPr lang="en-US"/>
          </a:p>
        </p:txBody>
      </p:sp>
    </p:spTree>
    <p:extLst>
      <p:ext uri="{BB962C8B-B14F-4D97-AF65-F5344CB8AC3E}">
        <p14:creationId xmlns:p14="http://schemas.microsoft.com/office/powerpoint/2010/main" val="4196614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829D035-1DD3-4B3C-9A99-794E023ED062}" type="slidenum">
              <a:rPr lang="en-US"/>
              <a:pPr>
                <a:defRPr/>
              </a:pPr>
              <a:t>25</a:t>
            </a:fld>
            <a:endParaRPr lang="en-US" dirty="0"/>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37817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3E6AB42-4C9E-4B47-815A-09CCB9C913E1}" type="slidenum">
              <a:rPr lang="en-US" smtClean="0"/>
              <a:pPr>
                <a:defRPr/>
              </a:pPr>
              <a:t>26</a:t>
            </a:fld>
            <a:endParaRPr lang="en-US" dirty="0"/>
          </a:p>
        </p:txBody>
      </p:sp>
    </p:spTree>
    <p:extLst>
      <p:ext uri="{BB962C8B-B14F-4D97-AF65-F5344CB8AC3E}">
        <p14:creationId xmlns:p14="http://schemas.microsoft.com/office/powerpoint/2010/main" val="1553157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 </a:t>
            </a:r>
          </a:p>
        </p:txBody>
      </p:sp>
      <p:sp>
        <p:nvSpPr>
          <p:cNvPr id="5" name="Footer Placeholder 4"/>
          <p:cNvSpPr>
            <a:spLocks noGrp="1"/>
          </p:cNvSpPr>
          <p:nvPr>
            <p:ph type="ftr" sz="quarter" idx="11"/>
          </p:nvPr>
        </p:nvSpPr>
        <p:spPr/>
        <p:txBody>
          <a:bodyPr/>
          <a:lstStyle/>
          <a:p>
            <a:r>
              <a:rPr lang="en-US"/>
              <a:t>© Melethil 2017 </a:t>
            </a:r>
          </a:p>
        </p:txBody>
      </p:sp>
      <p:sp>
        <p:nvSpPr>
          <p:cNvPr id="6" name="Slide Number Placeholder 5"/>
          <p:cNvSpPr>
            <a:spLocks noGrp="1"/>
          </p:cNvSpPr>
          <p:nvPr>
            <p:ph type="sldNum" sz="quarter" idx="12"/>
          </p:nvPr>
        </p:nvSpPr>
        <p:spPr/>
        <p:txBody>
          <a:bodyPr/>
          <a:lstStyle/>
          <a:p>
            <a:fld id="{39F31ACB-06B3-4B98-A9F6-57C5C062822F}" type="slidenum">
              <a:rPr lang="en-US" smtClean="0"/>
              <a:t>‹#›</a:t>
            </a:fld>
            <a:endParaRPr lang="en-US"/>
          </a:p>
        </p:txBody>
      </p:sp>
    </p:spTree>
    <p:extLst>
      <p:ext uri="{BB962C8B-B14F-4D97-AF65-F5344CB8AC3E}">
        <p14:creationId xmlns:p14="http://schemas.microsoft.com/office/powerpoint/2010/main" val="2390943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 </a:t>
            </a:r>
          </a:p>
        </p:txBody>
      </p:sp>
      <p:sp>
        <p:nvSpPr>
          <p:cNvPr id="5" name="Footer Placeholder 4"/>
          <p:cNvSpPr>
            <a:spLocks noGrp="1"/>
          </p:cNvSpPr>
          <p:nvPr>
            <p:ph type="ftr" sz="quarter" idx="11"/>
          </p:nvPr>
        </p:nvSpPr>
        <p:spPr/>
        <p:txBody>
          <a:bodyPr/>
          <a:lstStyle/>
          <a:p>
            <a:r>
              <a:rPr lang="en-US"/>
              <a:t>© Melethil 2017 </a:t>
            </a:r>
          </a:p>
        </p:txBody>
      </p:sp>
      <p:sp>
        <p:nvSpPr>
          <p:cNvPr id="6" name="Slide Number Placeholder 5"/>
          <p:cNvSpPr>
            <a:spLocks noGrp="1"/>
          </p:cNvSpPr>
          <p:nvPr>
            <p:ph type="sldNum" sz="quarter" idx="12"/>
          </p:nvPr>
        </p:nvSpPr>
        <p:spPr/>
        <p:txBody>
          <a:bodyPr/>
          <a:lstStyle/>
          <a:p>
            <a:fld id="{39F31ACB-06B3-4B98-A9F6-57C5C062822F}" type="slidenum">
              <a:rPr lang="en-US" smtClean="0"/>
              <a:t>‹#›</a:t>
            </a:fld>
            <a:endParaRPr lang="en-US"/>
          </a:p>
        </p:txBody>
      </p:sp>
    </p:spTree>
    <p:extLst>
      <p:ext uri="{BB962C8B-B14F-4D97-AF65-F5344CB8AC3E}">
        <p14:creationId xmlns:p14="http://schemas.microsoft.com/office/powerpoint/2010/main" val="3737498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 </a:t>
            </a:r>
          </a:p>
        </p:txBody>
      </p:sp>
      <p:sp>
        <p:nvSpPr>
          <p:cNvPr id="5" name="Footer Placeholder 4"/>
          <p:cNvSpPr>
            <a:spLocks noGrp="1"/>
          </p:cNvSpPr>
          <p:nvPr>
            <p:ph type="ftr" sz="quarter" idx="11"/>
          </p:nvPr>
        </p:nvSpPr>
        <p:spPr/>
        <p:txBody>
          <a:bodyPr/>
          <a:lstStyle/>
          <a:p>
            <a:r>
              <a:rPr lang="en-US"/>
              <a:t>© Melethil 2017 </a:t>
            </a:r>
          </a:p>
        </p:txBody>
      </p:sp>
      <p:sp>
        <p:nvSpPr>
          <p:cNvPr id="6" name="Slide Number Placeholder 5"/>
          <p:cNvSpPr>
            <a:spLocks noGrp="1"/>
          </p:cNvSpPr>
          <p:nvPr>
            <p:ph type="sldNum" sz="quarter" idx="12"/>
          </p:nvPr>
        </p:nvSpPr>
        <p:spPr/>
        <p:txBody>
          <a:bodyPr/>
          <a:lstStyle/>
          <a:p>
            <a:fld id="{39F31ACB-06B3-4B98-A9F6-57C5C062822F}" type="slidenum">
              <a:rPr lang="en-US" smtClean="0"/>
              <a:t>‹#›</a:t>
            </a:fld>
            <a:endParaRPr lang="en-US"/>
          </a:p>
        </p:txBody>
      </p:sp>
    </p:spTree>
    <p:extLst>
      <p:ext uri="{BB962C8B-B14F-4D97-AF65-F5344CB8AC3E}">
        <p14:creationId xmlns:p14="http://schemas.microsoft.com/office/powerpoint/2010/main" val="3159232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 </a:t>
            </a:r>
          </a:p>
        </p:txBody>
      </p:sp>
      <p:sp>
        <p:nvSpPr>
          <p:cNvPr id="5" name="Footer Placeholder 4"/>
          <p:cNvSpPr>
            <a:spLocks noGrp="1"/>
          </p:cNvSpPr>
          <p:nvPr>
            <p:ph type="ftr" sz="quarter" idx="11"/>
          </p:nvPr>
        </p:nvSpPr>
        <p:spPr/>
        <p:txBody>
          <a:bodyPr/>
          <a:lstStyle/>
          <a:p>
            <a:r>
              <a:rPr lang="en-US"/>
              <a:t>© Melethil 2017 </a:t>
            </a:r>
          </a:p>
        </p:txBody>
      </p:sp>
      <p:sp>
        <p:nvSpPr>
          <p:cNvPr id="6" name="Slide Number Placeholder 5"/>
          <p:cNvSpPr>
            <a:spLocks noGrp="1"/>
          </p:cNvSpPr>
          <p:nvPr>
            <p:ph type="sldNum" sz="quarter" idx="12"/>
          </p:nvPr>
        </p:nvSpPr>
        <p:spPr/>
        <p:txBody>
          <a:bodyPr/>
          <a:lstStyle/>
          <a:p>
            <a:fld id="{39F31ACB-06B3-4B98-A9F6-57C5C062822F}" type="slidenum">
              <a:rPr lang="en-US" smtClean="0"/>
              <a:t>‹#›</a:t>
            </a:fld>
            <a:endParaRPr lang="en-US"/>
          </a:p>
        </p:txBody>
      </p:sp>
    </p:spTree>
    <p:extLst>
      <p:ext uri="{BB962C8B-B14F-4D97-AF65-F5344CB8AC3E}">
        <p14:creationId xmlns:p14="http://schemas.microsoft.com/office/powerpoint/2010/main" val="1069985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 </a:t>
            </a:r>
          </a:p>
        </p:txBody>
      </p:sp>
      <p:sp>
        <p:nvSpPr>
          <p:cNvPr id="5" name="Footer Placeholder 4"/>
          <p:cNvSpPr>
            <a:spLocks noGrp="1"/>
          </p:cNvSpPr>
          <p:nvPr>
            <p:ph type="ftr" sz="quarter" idx="11"/>
          </p:nvPr>
        </p:nvSpPr>
        <p:spPr/>
        <p:txBody>
          <a:bodyPr/>
          <a:lstStyle/>
          <a:p>
            <a:r>
              <a:rPr lang="en-US"/>
              <a:t>© Melethil 2017 </a:t>
            </a:r>
          </a:p>
        </p:txBody>
      </p:sp>
      <p:sp>
        <p:nvSpPr>
          <p:cNvPr id="6" name="Slide Number Placeholder 5"/>
          <p:cNvSpPr>
            <a:spLocks noGrp="1"/>
          </p:cNvSpPr>
          <p:nvPr>
            <p:ph type="sldNum" sz="quarter" idx="12"/>
          </p:nvPr>
        </p:nvSpPr>
        <p:spPr/>
        <p:txBody>
          <a:bodyPr/>
          <a:lstStyle/>
          <a:p>
            <a:fld id="{39F31ACB-06B3-4B98-A9F6-57C5C062822F}" type="slidenum">
              <a:rPr lang="en-US" smtClean="0"/>
              <a:t>‹#›</a:t>
            </a:fld>
            <a:endParaRPr lang="en-US"/>
          </a:p>
        </p:txBody>
      </p:sp>
    </p:spTree>
    <p:extLst>
      <p:ext uri="{BB962C8B-B14F-4D97-AF65-F5344CB8AC3E}">
        <p14:creationId xmlns:p14="http://schemas.microsoft.com/office/powerpoint/2010/main" val="1630650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 </a:t>
            </a:r>
          </a:p>
        </p:txBody>
      </p:sp>
      <p:sp>
        <p:nvSpPr>
          <p:cNvPr id="6" name="Footer Placeholder 5"/>
          <p:cNvSpPr>
            <a:spLocks noGrp="1"/>
          </p:cNvSpPr>
          <p:nvPr>
            <p:ph type="ftr" sz="quarter" idx="11"/>
          </p:nvPr>
        </p:nvSpPr>
        <p:spPr/>
        <p:txBody>
          <a:bodyPr/>
          <a:lstStyle/>
          <a:p>
            <a:r>
              <a:rPr lang="en-US"/>
              <a:t>© Melethil 2017 </a:t>
            </a:r>
          </a:p>
        </p:txBody>
      </p:sp>
      <p:sp>
        <p:nvSpPr>
          <p:cNvPr id="7" name="Slide Number Placeholder 6"/>
          <p:cNvSpPr>
            <a:spLocks noGrp="1"/>
          </p:cNvSpPr>
          <p:nvPr>
            <p:ph type="sldNum" sz="quarter" idx="12"/>
          </p:nvPr>
        </p:nvSpPr>
        <p:spPr/>
        <p:txBody>
          <a:bodyPr/>
          <a:lstStyle/>
          <a:p>
            <a:fld id="{39F31ACB-06B3-4B98-A9F6-57C5C062822F}" type="slidenum">
              <a:rPr lang="en-US" smtClean="0"/>
              <a:t>‹#›</a:t>
            </a:fld>
            <a:endParaRPr lang="en-US"/>
          </a:p>
        </p:txBody>
      </p:sp>
    </p:spTree>
    <p:extLst>
      <p:ext uri="{BB962C8B-B14F-4D97-AF65-F5344CB8AC3E}">
        <p14:creationId xmlns:p14="http://schemas.microsoft.com/office/powerpoint/2010/main" val="885074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 </a:t>
            </a:r>
          </a:p>
        </p:txBody>
      </p:sp>
      <p:sp>
        <p:nvSpPr>
          <p:cNvPr id="8" name="Footer Placeholder 7"/>
          <p:cNvSpPr>
            <a:spLocks noGrp="1"/>
          </p:cNvSpPr>
          <p:nvPr>
            <p:ph type="ftr" sz="quarter" idx="11"/>
          </p:nvPr>
        </p:nvSpPr>
        <p:spPr/>
        <p:txBody>
          <a:bodyPr/>
          <a:lstStyle/>
          <a:p>
            <a:r>
              <a:rPr lang="en-US"/>
              <a:t>© Melethil 2017 </a:t>
            </a:r>
          </a:p>
        </p:txBody>
      </p:sp>
      <p:sp>
        <p:nvSpPr>
          <p:cNvPr id="9" name="Slide Number Placeholder 8"/>
          <p:cNvSpPr>
            <a:spLocks noGrp="1"/>
          </p:cNvSpPr>
          <p:nvPr>
            <p:ph type="sldNum" sz="quarter" idx="12"/>
          </p:nvPr>
        </p:nvSpPr>
        <p:spPr/>
        <p:txBody>
          <a:bodyPr/>
          <a:lstStyle/>
          <a:p>
            <a:fld id="{39F31ACB-06B3-4B98-A9F6-57C5C062822F}" type="slidenum">
              <a:rPr lang="en-US" smtClean="0"/>
              <a:t>‹#›</a:t>
            </a:fld>
            <a:endParaRPr lang="en-US"/>
          </a:p>
        </p:txBody>
      </p:sp>
    </p:spTree>
    <p:extLst>
      <p:ext uri="{BB962C8B-B14F-4D97-AF65-F5344CB8AC3E}">
        <p14:creationId xmlns:p14="http://schemas.microsoft.com/office/powerpoint/2010/main" val="1013238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 </a:t>
            </a:r>
          </a:p>
        </p:txBody>
      </p:sp>
      <p:sp>
        <p:nvSpPr>
          <p:cNvPr id="4" name="Footer Placeholder 3"/>
          <p:cNvSpPr>
            <a:spLocks noGrp="1"/>
          </p:cNvSpPr>
          <p:nvPr>
            <p:ph type="ftr" sz="quarter" idx="11"/>
          </p:nvPr>
        </p:nvSpPr>
        <p:spPr/>
        <p:txBody>
          <a:bodyPr/>
          <a:lstStyle/>
          <a:p>
            <a:r>
              <a:rPr lang="en-US"/>
              <a:t>© Melethil 2017 </a:t>
            </a:r>
          </a:p>
        </p:txBody>
      </p:sp>
      <p:sp>
        <p:nvSpPr>
          <p:cNvPr id="5" name="Slide Number Placeholder 4"/>
          <p:cNvSpPr>
            <a:spLocks noGrp="1"/>
          </p:cNvSpPr>
          <p:nvPr>
            <p:ph type="sldNum" sz="quarter" idx="12"/>
          </p:nvPr>
        </p:nvSpPr>
        <p:spPr/>
        <p:txBody>
          <a:bodyPr/>
          <a:lstStyle/>
          <a:p>
            <a:fld id="{39F31ACB-06B3-4B98-A9F6-57C5C062822F}" type="slidenum">
              <a:rPr lang="en-US" smtClean="0"/>
              <a:t>‹#›</a:t>
            </a:fld>
            <a:endParaRPr lang="en-US"/>
          </a:p>
        </p:txBody>
      </p:sp>
    </p:spTree>
    <p:extLst>
      <p:ext uri="{BB962C8B-B14F-4D97-AF65-F5344CB8AC3E}">
        <p14:creationId xmlns:p14="http://schemas.microsoft.com/office/powerpoint/2010/main" val="1586223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 </a:t>
            </a:r>
          </a:p>
        </p:txBody>
      </p:sp>
      <p:sp>
        <p:nvSpPr>
          <p:cNvPr id="3" name="Footer Placeholder 2"/>
          <p:cNvSpPr>
            <a:spLocks noGrp="1"/>
          </p:cNvSpPr>
          <p:nvPr>
            <p:ph type="ftr" sz="quarter" idx="11"/>
          </p:nvPr>
        </p:nvSpPr>
        <p:spPr/>
        <p:txBody>
          <a:bodyPr/>
          <a:lstStyle/>
          <a:p>
            <a:r>
              <a:rPr lang="en-US"/>
              <a:t>© Melethil 2017 </a:t>
            </a:r>
          </a:p>
        </p:txBody>
      </p:sp>
      <p:sp>
        <p:nvSpPr>
          <p:cNvPr id="4" name="Slide Number Placeholder 3"/>
          <p:cNvSpPr>
            <a:spLocks noGrp="1"/>
          </p:cNvSpPr>
          <p:nvPr>
            <p:ph type="sldNum" sz="quarter" idx="12"/>
          </p:nvPr>
        </p:nvSpPr>
        <p:spPr/>
        <p:txBody>
          <a:bodyPr/>
          <a:lstStyle/>
          <a:p>
            <a:fld id="{39F31ACB-06B3-4B98-A9F6-57C5C062822F}" type="slidenum">
              <a:rPr lang="en-US" smtClean="0"/>
              <a:t>‹#›</a:t>
            </a:fld>
            <a:endParaRPr lang="en-US"/>
          </a:p>
        </p:txBody>
      </p:sp>
    </p:spTree>
    <p:extLst>
      <p:ext uri="{BB962C8B-B14F-4D97-AF65-F5344CB8AC3E}">
        <p14:creationId xmlns:p14="http://schemas.microsoft.com/office/powerpoint/2010/main" val="1469819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 </a:t>
            </a:r>
          </a:p>
        </p:txBody>
      </p:sp>
      <p:sp>
        <p:nvSpPr>
          <p:cNvPr id="6" name="Footer Placeholder 5"/>
          <p:cNvSpPr>
            <a:spLocks noGrp="1"/>
          </p:cNvSpPr>
          <p:nvPr>
            <p:ph type="ftr" sz="quarter" idx="11"/>
          </p:nvPr>
        </p:nvSpPr>
        <p:spPr/>
        <p:txBody>
          <a:bodyPr/>
          <a:lstStyle/>
          <a:p>
            <a:r>
              <a:rPr lang="en-US"/>
              <a:t>© Melethil 2017 </a:t>
            </a:r>
          </a:p>
        </p:txBody>
      </p:sp>
      <p:sp>
        <p:nvSpPr>
          <p:cNvPr id="7" name="Slide Number Placeholder 6"/>
          <p:cNvSpPr>
            <a:spLocks noGrp="1"/>
          </p:cNvSpPr>
          <p:nvPr>
            <p:ph type="sldNum" sz="quarter" idx="12"/>
          </p:nvPr>
        </p:nvSpPr>
        <p:spPr/>
        <p:txBody>
          <a:bodyPr/>
          <a:lstStyle/>
          <a:p>
            <a:fld id="{39F31ACB-06B3-4B98-A9F6-57C5C062822F}" type="slidenum">
              <a:rPr lang="en-US" smtClean="0"/>
              <a:t>‹#›</a:t>
            </a:fld>
            <a:endParaRPr lang="en-US"/>
          </a:p>
        </p:txBody>
      </p:sp>
    </p:spTree>
    <p:extLst>
      <p:ext uri="{BB962C8B-B14F-4D97-AF65-F5344CB8AC3E}">
        <p14:creationId xmlns:p14="http://schemas.microsoft.com/office/powerpoint/2010/main" val="180799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 </a:t>
            </a:r>
          </a:p>
        </p:txBody>
      </p:sp>
      <p:sp>
        <p:nvSpPr>
          <p:cNvPr id="6" name="Footer Placeholder 5"/>
          <p:cNvSpPr>
            <a:spLocks noGrp="1"/>
          </p:cNvSpPr>
          <p:nvPr>
            <p:ph type="ftr" sz="quarter" idx="11"/>
          </p:nvPr>
        </p:nvSpPr>
        <p:spPr/>
        <p:txBody>
          <a:bodyPr/>
          <a:lstStyle/>
          <a:p>
            <a:r>
              <a:rPr lang="en-US"/>
              <a:t>© Melethil 2017 </a:t>
            </a:r>
          </a:p>
        </p:txBody>
      </p:sp>
      <p:sp>
        <p:nvSpPr>
          <p:cNvPr id="7" name="Slide Number Placeholder 6"/>
          <p:cNvSpPr>
            <a:spLocks noGrp="1"/>
          </p:cNvSpPr>
          <p:nvPr>
            <p:ph type="sldNum" sz="quarter" idx="12"/>
          </p:nvPr>
        </p:nvSpPr>
        <p:spPr/>
        <p:txBody>
          <a:bodyPr/>
          <a:lstStyle/>
          <a:p>
            <a:fld id="{39F31ACB-06B3-4B98-A9F6-57C5C062822F}" type="slidenum">
              <a:rPr lang="en-US" smtClean="0"/>
              <a:t>‹#›</a:t>
            </a:fld>
            <a:endParaRPr lang="en-US"/>
          </a:p>
        </p:txBody>
      </p:sp>
    </p:spTree>
    <p:extLst>
      <p:ext uri="{BB962C8B-B14F-4D97-AF65-F5344CB8AC3E}">
        <p14:creationId xmlns:p14="http://schemas.microsoft.com/office/powerpoint/2010/main" val="1186161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 </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Melethil 2017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31ACB-06B3-4B98-A9F6-57C5C062822F}" type="slidenum">
              <a:rPr lang="en-US" smtClean="0"/>
              <a:t>‹#›</a:t>
            </a:fld>
            <a:endParaRPr lang="en-US"/>
          </a:p>
        </p:txBody>
      </p:sp>
    </p:spTree>
    <p:extLst>
      <p:ext uri="{BB962C8B-B14F-4D97-AF65-F5344CB8AC3E}">
        <p14:creationId xmlns:p14="http://schemas.microsoft.com/office/powerpoint/2010/main" val="35921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jpg"/><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en.wikipedia.org/wiki/Case_citation"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patft.uspto.gov/netacgi/nph-Parser?Sect1=PTO2&amp;Sect2=HITOFF&amp;u=/netahtml/PTO/search-adv.htm&amp;r=4&amp;p=1&amp;f=G&amp;l=50&amp;d=PTXT&amp;S1=kreuter-jorg.INNM.&amp;OS=in/kreuter-jorg&amp;RS=IN/kreuter-jorg" TargetMode="External"/><Relationship Id="rId3" Type="http://schemas.openxmlformats.org/officeDocument/2006/relationships/control" Target="../activeX/activeX2.xml"/><Relationship Id="rId7" Type="http://schemas.openxmlformats.org/officeDocument/2006/relationships/hyperlink" Target="http://patft.uspto.gov/netacgi/nph-Parser?Sect1=PTO2&amp;Sect2=HITOFF&amp;u=/netahtml/PTO/search-adv.htm&amp;r=3&amp;p=1&amp;f=G&amp;l=50&amp;d=PTXT&amp;S1=kreuter-jorg.INNM.&amp;OS=in/kreuter-jorg&amp;RS=IN/kreuter-jorg" TargetMode="External"/><Relationship Id="rId12" Type="http://schemas.openxmlformats.org/officeDocument/2006/relationships/image" Target="../media/image7.wmf"/><Relationship Id="rId2" Type="http://schemas.openxmlformats.org/officeDocument/2006/relationships/control" Target="../activeX/activeX1.xml"/><Relationship Id="rId1" Type="http://schemas.openxmlformats.org/officeDocument/2006/relationships/vmlDrawing" Target="../drawings/vmlDrawing2.vml"/><Relationship Id="rId6" Type="http://schemas.openxmlformats.org/officeDocument/2006/relationships/hyperlink" Target="http://patft.uspto.gov/netacgi/nph-Parser?Sect1=PTO2&amp;Sect2=HITOFF&amp;u=/netahtml/PTO/search-adv.htm&amp;r=2&amp;p=1&amp;f=G&amp;l=50&amp;d=PTXT&amp;S1=kreuter-jorg.INNM.&amp;OS=in/kreuter-jorg&amp;RS=IN/kreuter-jorg" TargetMode="External"/><Relationship Id="rId11" Type="http://schemas.openxmlformats.org/officeDocument/2006/relationships/image" Target="../media/image6.wmf"/><Relationship Id="rId5" Type="http://schemas.openxmlformats.org/officeDocument/2006/relationships/hyperlink" Target="http://patft.uspto.gov/netacgi/nph-Parser?Sect1=PTO2&amp;Sect2=HITOFF&amp;u=/netahtml/PTO/search-adv.htm&amp;r=1&amp;p=1&amp;f=G&amp;l=50&amp;d=PTXT&amp;S1=kreuter-jorg.INNM.&amp;OS=in/kreuter-jorg&amp;RS=IN/kreuter-jorg" TargetMode="External"/><Relationship Id="rId10" Type="http://schemas.openxmlformats.org/officeDocument/2006/relationships/hyperlink" Target="http://patft.uspto.gov/netacgi/nph-Parser?Sect1=PTO2&amp;Sect2=HITOFF&amp;u=/netahtml/PTO/search-adv.htm&amp;r=6&amp;p=1&amp;f=G&amp;l=50&amp;d=PTXT&amp;S1=kreuter-jorg.INNM.&amp;OS=in/kreuter-jorg&amp;RS=IN/kreuter-jorg" TargetMode="External"/><Relationship Id="rId4" Type="http://schemas.openxmlformats.org/officeDocument/2006/relationships/slideLayout" Target="../slideLayouts/slideLayout2.xml"/><Relationship Id="rId9" Type="http://schemas.openxmlformats.org/officeDocument/2006/relationships/hyperlink" Target="http://patft.uspto.gov/netacgi/nph-Parser?Sect1=PTO2&amp;Sect2=HITOFF&amp;u=/netahtml/PTO/search-adv.htm&amp;r=5&amp;p=1&amp;f=G&amp;l=50&amp;d=PTXT&amp;S1=kreuter-jorg.INNM.&amp;OS=in/kreuter-jorg&amp;RS=IN/kreuter-jorg"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30" y="317999"/>
            <a:ext cx="11791298" cy="1441175"/>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3600" dirty="0"/>
              <a:t> </a:t>
            </a:r>
            <a:br>
              <a:rPr lang="en-US" sz="3600" dirty="0"/>
            </a:br>
            <a:br>
              <a:rPr lang="en-US" dirty="0"/>
            </a:br>
            <a:r>
              <a:rPr lang="en-US" sz="4900" b="1" dirty="0" err="1">
                <a:solidFill>
                  <a:srgbClr val="000066"/>
                </a:solidFill>
              </a:rPr>
              <a:t>Nanopharmaceuticals</a:t>
            </a:r>
            <a:br>
              <a:rPr lang="en-US" sz="4900" b="1" dirty="0">
                <a:solidFill>
                  <a:srgbClr val="000066"/>
                </a:solidFill>
              </a:rPr>
            </a:br>
            <a:r>
              <a:rPr lang="en-US" sz="4900" b="1" dirty="0">
                <a:solidFill>
                  <a:srgbClr val="000066"/>
                </a:solidFill>
              </a:rPr>
              <a:t>Regulatory and Patent Challenges</a:t>
            </a:r>
            <a:endParaRPr lang="en-US" b="1" dirty="0">
              <a:solidFill>
                <a:srgbClr val="000066"/>
              </a:solidFill>
            </a:endParaRPr>
          </a:p>
        </p:txBody>
      </p:sp>
      <p:sp>
        <p:nvSpPr>
          <p:cNvPr id="3" name="Subtitle 2"/>
          <p:cNvSpPr>
            <a:spLocks noGrp="1"/>
          </p:cNvSpPr>
          <p:nvPr>
            <p:ph type="subTitle" idx="1"/>
          </p:nvPr>
        </p:nvSpPr>
        <p:spPr>
          <a:xfrm>
            <a:off x="99392" y="2002669"/>
            <a:ext cx="11728174" cy="2092253"/>
          </a:xfrm>
        </p:spPr>
        <p:txBody>
          <a:bodyPr>
            <a:noAutofit/>
          </a:bodyPr>
          <a:lstStyle/>
          <a:p>
            <a:pPr>
              <a:lnSpc>
                <a:spcPct val="100000"/>
              </a:lnSpc>
            </a:pPr>
            <a:r>
              <a:rPr lang="en-US" sz="3200" b="1" dirty="0">
                <a:solidFill>
                  <a:srgbClr val="C00000"/>
                </a:solidFill>
                <a:latin typeface="Times New Roman" panose="02020603050405020304" pitchFamily="18" charset="0"/>
                <a:cs typeface="Times New Roman" panose="02020603050405020304" pitchFamily="18" charset="0"/>
              </a:rPr>
              <a:t>Srikumaran Melethil, Ph.D., J.D.</a:t>
            </a:r>
            <a:br>
              <a:rPr lang="en-US" sz="3200" b="1" dirty="0">
                <a:solidFill>
                  <a:srgbClr val="C00000"/>
                </a:solidFill>
                <a:latin typeface="Times New Roman" panose="02020603050405020304" pitchFamily="18" charset="0"/>
                <a:cs typeface="Times New Roman" panose="02020603050405020304" pitchFamily="18" charset="0"/>
              </a:rPr>
            </a:br>
            <a:r>
              <a:rPr lang="en-US" sz="3200" b="1" dirty="0">
                <a:solidFill>
                  <a:srgbClr val="0070C0"/>
                </a:solidFill>
                <a:latin typeface="Times New Roman" panose="02020603050405020304" pitchFamily="18" charset="0"/>
                <a:cs typeface="Times New Roman" panose="02020603050405020304" pitchFamily="18" charset="0"/>
              </a:rPr>
              <a:t>Registered Patent Attorney</a:t>
            </a:r>
            <a:br>
              <a:rPr lang="en-US" sz="3200" b="1" dirty="0">
                <a:solidFill>
                  <a:srgbClr val="C00000"/>
                </a:solidFill>
                <a:latin typeface="Times New Roman" panose="02020603050405020304" pitchFamily="18" charset="0"/>
                <a:cs typeface="Times New Roman" panose="02020603050405020304" pitchFamily="18" charset="0"/>
              </a:rPr>
            </a:br>
            <a:r>
              <a:rPr lang="en-US" sz="3200" b="1" dirty="0">
                <a:solidFill>
                  <a:srgbClr val="009900"/>
                </a:solidFill>
                <a:latin typeface="Times New Roman" panose="02020603050405020304" pitchFamily="18" charset="0"/>
                <a:cs typeface="Times New Roman" panose="02020603050405020304" pitchFamily="18" charset="0"/>
              </a:rPr>
              <a:t>Prof.  Emeritus, Schools of Pharmacy and Medicine University of Missouri-KC, Kansas City, MO</a:t>
            </a:r>
          </a:p>
        </p:txBody>
      </p:sp>
      <p:sp>
        <p:nvSpPr>
          <p:cNvPr id="6" name="TextBox 5"/>
          <p:cNvSpPr txBox="1"/>
          <p:nvPr/>
        </p:nvSpPr>
        <p:spPr>
          <a:xfrm>
            <a:off x="696786" y="4338417"/>
            <a:ext cx="11094512" cy="2523768"/>
          </a:xfrm>
          <a:prstGeom prst="rect">
            <a:avLst/>
          </a:prstGeom>
          <a:noFill/>
        </p:spPr>
        <p:txBody>
          <a:bodyPr wrap="square" rtlCol="0">
            <a:spAutoFit/>
          </a:bodyPr>
          <a:lstStyle/>
          <a:p>
            <a:pPr algn="ctr"/>
            <a:r>
              <a:rPr lang="en-US" sz="2800" b="1" dirty="0">
                <a:solidFill>
                  <a:srgbClr val="CC0066"/>
                </a:solidFill>
                <a:latin typeface="Times New Roman" panose="02020603050405020304" pitchFamily="18" charset="0"/>
                <a:cs typeface="Times New Roman" panose="02020603050405020304" pitchFamily="18" charset="0"/>
              </a:rPr>
              <a:t>2nd </a:t>
            </a:r>
            <a:r>
              <a:rPr lang="en-US" sz="2800" b="1" dirty="0" err="1">
                <a:solidFill>
                  <a:srgbClr val="CC0066"/>
                </a:solidFill>
                <a:latin typeface="Times New Roman" panose="02020603050405020304" pitchFamily="18" charset="0"/>
                <a:cs typeface="Times New Roman" panose="02020603050405020304" pitchFamily="18" charset="0"/>
              </a:rPr>
              <a:t>Sympos</a:t>
            </a:r>
            <a:r>
              <a:rPr lang="en-US" sz="2800" b="1" dirty="0">
                <a:solidFill>
                  <a:srgbClr val="CC0066"/>
                </a:solidFill>
                <a:latin typeface="Times New Roman" panose="02020603050405020304" pitchFamily="18" charset="0"/>
                <a:cs typeface="Times New Roman" panose="02020603050405020304" pitchFamily="18" charset="0"/>
              </a:rPr>
              <a:t>​</a:t>
            </a:r>
            <a:r>
              <a:rPr lang="en-US" sz="2800" b="1" dirty="0" err="1">
                <a:solidFill>
                  <a:srgbClr val="CC0066"/>
                </a:solidFill>
                <a:latin typeface="Times New Roman" panose="02020603050405020304" pitchFamily="18" charset="0"/>
                <a:cs typeface="Times New Roman" panose="02020603050405020304" pitchFamily="18" charset="0"/>
              </a:rPr>
              <a:t>ium</a:t>
            </a:r>
            <a:r>
              <a:rPr lang="en-US" sz="2800" b="1" dirty="0">
                <a:solidFill>
                  <a:srgbClr val="CC0066"/>
                </a:solidFill>
                <a:latin typeface="Times New Roman" panose="02020603050405020304" pitchFamily="18" charset="0"/>
                <a:cs typeface="Times New Roman" panose="02020603050405020304" pitchFamily="18" charset="0"/>
              </a:rPr>
              <a:t> on Nanomedicine and Nano​safety</a:t>
            </a:r>
          </a:p>
          <a:p>
            <a:pPr algn="ctr"/>
            <a:r>
              <a:rPr lang="en-US" sz="2800" b="1" dirty="0">
                <a:solidFill>
                  <a:srgbClr val="CC0066"/>
                </a:solidFill>
                <a:effectLst/>
                <a:latin typeface="Times New Roman" panose="02020603050405020304" pitchFamily="18" charset="0"/>
                <a:cs typeface="Times New Roman" panose="02020603050405020304" pitchFamily="18" charset="0"/>
              </a:rPr>
              <a:t>​March 24, 2017​</a:t>
            </a:r>
            <a:br>
              <a:rPr lang="en-US" sz="2800" b="1" dirty="0">
                <a:solidFill>
                  <a:srgbClr val="CC0066"/>
                </a:solidFill>
                <a:latin typeface="Times New Roman" panose="02020603050405020304" pitchFamily="18" charset="0"/>
                <a:cs typeface="Times New Roman" panose="02020603050405020304" pitchFamily="18" charset="0"/>
              </a:rPr>
            </a:br>
            <a:r>
              <a:rPr lang="en-US" sz="2800" b="1" dirty="0">
                <a:solidFill>
                  <a:srgbClr val="CC0066"/>
                </a:solidFill>
                <a:latin typeface="Times New Roman" panose="02020603050405020304" pitchFamily="18" charset="0"/>
                <a:cs typeface="Times New Roman" panose="02020603050405020304" pitchFamily="18" charset="0"/>
              </a:rPr>
              <a:t>Colorado Center for Nanomedicine and </a:t>
            </a:r>
            <a:r>
              <a:rPr lang="en-US" sz="2800" b="1" dirty="0" err="1">
                <a:solidFill>
                  <a:srgbClr val="CC0066"/>
                </a:solidFill>
                <a:latin typeface="Times New Roman" panose="02020603050405020304" pitchFamily="18" charset="0"/>
                <a:cs typeface="Times New Roman" panose="02020603050405020304" pitchFamily="18" charset="0"/>
              </a:rPr>
              <a:t>Nanosafety</a:t>
            </a:r>
            <a:r>
              <a:rPr lang="en-US" sz="2800" b="1" dirty="0">
                <a:solidFill>
                  <a:srgbClr val="CC0066"/>
                </a:solidFill>
                <a:latin typeface="Times New Roman" panose="02020603050405020304" pitchFamily="18" charset="0"/>
                <a:cs typeface="Times New Roman" panose="02020603050405020304" pitchFamily="18" charset="0"/>
              </a:rPr>
              <a:t> (CCNN)</a:t>
            </a:r>
            <a:br>
              <a:rPr lang="en-US" sz="2800" b="1" dirty="0">
                <a:solidFill>
                  <a:srgbClr val="CC0066"/>
                </a:solidFill>
                <a:latin typeface="Times New Roman" panose="02020603050405020304" pitchFamily="18" charset="0"/>
                <a:cs typeface="Times New Roman" panose="02020603050405020304" pitchFamily="18" charset="0"/>
              </a:rPr>
            </a:br>
            <a:r>
              <a:rPr lang="en-US" sz="2800" b="1" dirty="0">
                <a:solidFill>
                  <a:srgbClr val="CC0066"/>
                </a:solidFill>
                <a:latin typeface="Times New Roman" panose="02020603050405020304" pitchFamily="18" charset="0"/>
                <a:cs typeface="Times New Roman" panose="02020603050405020304" pitchFamily="18" charset="0"/>
              </a:rPr>
              <a:t> University of Colorado-Denver</a:t>
            </a:r>
            <a:br>
              <a:rPr lang="en-US" sz="2800" b="1" dirty="0"/>
            </a:br>
            <a:endParaRPr lang="en-US" sz="2800" b="1" dirty="0"/>
          </a:p>
          <a:p>
            <a:r>
              <a:rPr lang="en-US" dirty="0"/>
              <a:t> </a:t>
            </a:r>
          </a:p>
        </p:txBody>
      </p:sp>
      <p:sp>
        <p:nvSpPr>
          <p:cNvPr id="5" name="Date Placeholder 4"/>
          <p:cNvSpPr>
            <a:spLocks noGrp="1"/>
          </p:cNvSpPr>
          <p:nvPr>
            <p:ph type="dt" sz="half" idx="10"/>
          </p:nvPr>
        </p:nvSpPr>
        <p:spPr/>
        <p:txBody>
          <a:bodyPr/>
          <a:lstStyle/>
          <a:p>
            <a:r>
              <a:rPr lang="en-US"/>
              <a:t> </a:t>
            </a:r>
          </a:p>
        </p:txBody>
      </p:sp>
      <p:sp>
        <p:nvSpPr>
          <p:cNvPr id="7" name="Footer Placeholder 6"/>
          <p:cNvSpPr>
            <a:spLocks noGrp="1"/>
          </p:cNvSpPr>
          <p:nvPr>
            <p:ph type="ftr" sz="quarter" idx="11"/>
          </p:nvPr>
        </p:nvSpPr>
        <p:spPr/>
        <p:txBody>
          <a:bodyPr/>
          <a:lstStyle/>
          <a:p>
            <a:r>
              <a:rPr lang="en-US"/>
              <a:t>© Melethil 2017 </a:t>
            </a:r>
          </a:p>
        </p:txBody>
      </p:sp>
    </p:spTree>
    <p:extLst>
      <p:ext uri="{BB962C8B-B14F-4D97-AF65-F5344CB8AC3E}">
        <p14:creationId xmlns:p14="http://schemas.microsoft.com/office/powerpoint/2010/main" val="521054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66" y="0"/>
            <a:ext cx="12579531" cy="2063931"/>
          </a:xfrm>
        </p:spPr>
        <p:txBody>
          <a:bodyPr>
            <a:normAutofit fontScale="90000"/>
          </a:bodyPr>
          <a:lstStyle/>
          <a:p>
            <a:br>
              <a:rPr lang="en-US" sz="5400" dirty="0">
                <a:solidFill>
                  <a:srgbClr val="000066"/>
                </a:solidFill>
                <a:latin typeface="Times New Roman" panose="02020603050405020304" pitchFamily="18" charset="0"/>
                <a:cs typeface="Times New Roman" panose="02020603050405020304" pitchFamily="18" charset="0"/>
              </a:rPr>
            </a:br>
            <a:br>
              <a:rPr lang="en-US" sz="5400" dirty="0">
                <a:solidFill>
                  <a:srgbClr val="000066"/>
                </a:solidFill>
                <a:latin typeface="Times New Roman" panose="02020603050405020304" pitchFamily="18" charset="0"/>
                <a:cs typeface="Times New Roman" panose="02020603050405020304" pitchFamily="18" charset="0"/>
              </a:rPr>
            </a:br>
            <a:br>
              <a:rPr lang="en-US" sz="5400" dirty="0">
                <a:solidFill>
                  <a:srgbClr val="000066"/>
                </a:solidFill>
                <a:latin typeface="Times New Roman" panose="02020603050405020304" pitchFamily="18" charset="0"/>
                <a:cs typeface="Times New Roman" panose="02020603050405020304" pitchFamily="18" charset="0"/>
              </a:rPr>
            </a:br>
            <a:r>
              <a:rPr lang="en-US" sz="5400" dirty="0">
                <a:solidFill>
                  <a:srgbClr val="000066"/>
                </a:solidFill>
                <a:latin typeface="Times New Roman" panose="02020603050405020304" pitchFamily="18" charset="0"/>
                <a:cs typeface="Times New Roman" panose="02020603050405020304" pitchFamily="18" charset="0"/>
              </a:rPr>
              <a:t>Tissue Engineering Invent</a:t>
            </a:r>
            <a:r>
              <a:rPr lang="en-US" dirty="0">
                <a:solidFill>
                  <a:srgbClr val="000066"/>
                </a:solidFill>
                <a:latin typeface="Times New Roman" panose="02020603050405020304" pitchFamily="18" charset="0"/>
                <a:cs typeface="Times New Roman" panose="02020603050405020304" pitchFamily="18" charset="0"/>
              </a:rPr>
              <a:t>ion </a:t>
            </a:r>
            <a:br>
              <a:rPr lang="en-US" dirty="0">
                <a:solidFill>
                  <a:srgbClr val="000066"/>
                </a:solidFill>
                <a:latin typeface="Times New Roman" panose="02020603050405020304" pitchFamily="18" charset="0"/>
                <a:cs typeface="Times New Roman" panose="02020603050405020304" pitchFamily="18" charset="0"/>
              </a:rPr>
            </a:br>
            <a:r>
              <a:rPr lang="en-US" dirty="0">
                <a:solidFill>
                  <a:srgbClr val="A50021"/>
                </a:solidFill>
                <a:latin typeface="Times New Roman" panose="02020603050405020304" pitchFamily="18" charset="0"/>
                <a:cs typeface="Times New Roman" panose="02020603050405020304" pitchFamily="18" charset="0"/>
              </a:rPr>
              <a:t>(“</a:t>
            </a:r>
            <a:r>
              <a:rPr lang="en-US" dirty="0" err="1">
                <a:solidFill>
                  <a:srgbClr val="A50021"/>
                </a:solidFill>
                <a:latin typeface="Times New Roman" panose="02020603050405020304" pitchFamily="18" charset="0"/>
                <a:cs typeface="Times New Roman" panose="02020603050405020304" pitchFamily="18" charset="0"/>
              </a:rPr>
              <a:t>biodeviceutical</a:t>
            </a:r>
            <a:r>
              <a:rPr lang="en-US" dirty="0">
                <a:solidFill>
                  <a:srgbClr val="A50021"/>
                </a:solidFill>
                <a:latin typeface="Times New Roman" panose="02020603050405020304" pitchFamily="18" charset="0"/>
                <a:cs typeface="Times New Roman" panose="02020603050405020304" pitchFamily="18" charset="0"/>
              </a:rPr>
              <a:t>”)</a:t>
            </a:r>
            <a:br>
              <a:rPr lang="en-US" dirty="0">
                <a:solidFill>
                  <a:srgbClr val="A50021"/>
                </a:solidFill>
              </a:rPr>
            </a:br>
            <a:r>
              <a:rPr lang="en-US" sz="4900" dirty="0">
                <a:solidFill>
                  <a:srgbClr val="009900"/>
                </a:solidFill>
                <a:latin typeface="Times New Roman" panose="02020603050405020304" pitchFamily="18" charset="0"/>
                <a:cs typeface="Times New Roman" panose="02020603050405020304" pitchFamily="18" charset="0"/>
              </a:rPr>
              <a:t>US Pat. No. 6,171,610 (issued Jan. 9, 2001</a:t>
            </a:r>
            <a:r>
              <a:rPr lang="en-US" sz="4900" b="1" dirty="0">
                <a:solidFill>
                  <a:srgbClr val="009900"/>
                </a:solidFill>
              </a:rPr>
              <a:t>) </a:t>
            </a:r>
          </a:p>
        </p:txBody>
      </p:sp>
      <p:sp>
        <p:nvSpPr>
          <p:cNvPr id="3" name="Subtitle 2"/>
          <p:cNvSpPr>
            <a:spLocks noGrp="1"/>
          </p:cNvSpPr>
          <p:nvPr>
            <p:ph type="subTitle" idx="1"/>
          </p:nvPr>
        </p:nvSpPr>
        <p:spPr>
          <a:xfrm>
            <a:off x="117566" y="1593668"/>
            <a:ext cx="11965577" cy="5172891"/>
          </a:xfrm>
        </p:spPr>
        <p:txBody>
          <a:bodyPr>
            <a:normAutofit lnSpcReduction="10000"/>
          </a:bodyPr>
          <a:lstStyle/>
          <a:p>
            <a:r>
              <a:rPr lang="en-US" dirty="0"/>
              <a:t> </a:t>
            </a:r>
          </a:p>
          <a:p>
            <a:pPr algn="l"/>
            <a:r>
              <a:rPr lang="en-US" sz="4300" dirty="0"/>
              <a:t>A method for generating new tissue, the method comprising:</a:t>
            </a:r>
          </a:p>
          <a:p>
            <a:pPr algn="l"/>
            <a:r>
              <a:rPr lang="en-US" sz="4300" dirty="0"/>
              <a:t>	obtaining a </a:t>
            </a:r>
            <a:r>
              <a:rPr lang="en-US" sz="4300" b="1" u="sng" dirty="0">
                <a:solidFill>
                  <a:srgbClr val="C00000"/>
                </a:solidFill>
              </a:rPr>
              <a:t>liquid hydrogel-cell </a:t>
            </a:r>
            <a:r>
              <a:rPr lang="en-US" sz="4300" dirty="0"/>
              <a:t>composition</a:t>
            </a:r>
            <a:r>
              <a:rPr lang="en-US" sz="4300" b="1" dirty="0"/>
              <a:t> 	</a:t>
            </a:r>
            <a:r>
              <a:rPr lang="en-US" sz="4300" dirty="0"/>
              <a:t>comprising  a hydrogel and </a:t>
            </a:r>
            <a:r>
              <a:rPr lang="en-US" sz="4300" u="sng" dirty="0">
                <a:solidFill>
                  <a:srgbClr val="000066"/>
                </a:solidFill>
              </a:rPr>
              <a:t>tissue precursor </a:t>
            </a:r>
            <a:r>
              <a:rPr lang="en-US" sz="4300" dirty="0">
                <a:solidFill>
                  <a:srgbClr val="000066"/>
                </a:solidFill>
              </a:rPr>
              <a:t>	</a:t>
            </a:r>
            <a:r>
              <a:rPr lang="en-US" sz="4300" u="sng" dirty="0">
                <a:solidFill>
                  <a:srgbClr val="000066"/>
                </a:solidFill>
              </a:rPr>
              <a:t>cells</a:t>
            </a:r>
            <a:r>
              <a:rPr lang="en-US" sz="4300" dirty="0"/>
              <a:t>;</a:t>
            </a:r>
          </a:p>
          <a:p>
            <a:pPr algn="l"/>
            <a:r>
              <a:rPr lang="en-US" sz="4300" dirty="0"/>
              <a:t>	delivering the liquid hydrogel-cell  	composition into a </a:t>
            </a:r>
            <a:r>
              <a:rPr lang="en-US" sz="4300" b="1" u="sng" dirty="0">
                <a:solidFill>
                  <a:srgbClr val="CC0066"/>
                </a:solidFill>
              </a:rPr>
              <a:t>permeable</a:t>
            </a:r>
            <a:r>
              <a:rPr lang="en-US" sz="4300" dirty="0">
                <a:solidFill>
                  <a:srgbClr val="CC0066"/>
                </a:solidFill>
              </a:rPr>
              <a:t>, </a:t>
            </a:r>
            <a:r>
              <a:rPr lang="en-US" sz="4300" b="1" u="sng" dirty="0">
                <a:solidFill>
                  <a:srgbClr val="CC0066"/>
                </a:solidFill>
              </a:rPr>
              <a:t>biocompatible </a:t>
            </a:r>
            <a:r>
              <a:rPr lang="en-US" sz="4300" b="1" dirty="0">
                <a:solidFill>
                  <a:srgbClr val="CC0066"/>
                </a:solidFill>
              </a:rPr>
              <a:t>	</a:t>
            </a:r>
            <a:r>
              <a:rPr lang="en-US" sz="4300" b="1" u="sng" dirty="0">
                <a:solidFill>
                  <a:srgbClr val="CC0066"/>
                </a:solidFill>
              </a:rPr>
              <a:t>support structure</a:t>
            </a:r>
          </a:p>
          <a:p>
            <a:endParaRPr lang="en-US" dirty="0"/>
          </a:p>
        </p:txBody>
      </p:sp>
      <p:sp>
        <p:nvSpPr>
          <p:cNvPr id="5" name="Date Placeholder 4"/>
          <p:cNvSpPr>
            <a:spLocks noGrp="1"/>
          </p:cNvSpPr>
          <p:nvPr>
            <p:ph type="dt" sz="half" idx="10"/>
          </p:nvPr>
        </p:nvSpPr>
        <p:spPr/>
        <p:txBody>
          <a:bodyPr/>
          <a:lstStyle/>
          <a:p>
            <a:r>
              <a:rPr lang="en-US"/>
              <a:t> </a:t>
            </a:r>
          </a:p>
        </p:txBody>
      </p:sp>
      <p:sp>
        <p:nvSpPr>
          <p:cNvPr id="6" name="Footer Placeholder 5"/>
          <p:cNvSpPr>
            <a:spLocks noGrp="1"/>
          </p:cNvSpPr>
          <p:nvPr>
            <p:ph type="ftr" sz="quarter" idx="11"/>
          </p:nvPr>
        </p:nvSpPr>
        <p:spPr/>
        <p:txBody>
          <a:bodyPr/>
          <a:lstStyle/>
          <a:p>
            <a:r>
              <a:rPr lang="en-US"/>
              <a:t>© Melethil 2017 </a:t>
            </a:r>
          </a:p>
        </p:txBody>
      </p:sp>
    </p:spTree>
    <p:extLst>
      <p:ext uri="{BB962C8B-B14F-4D97-AF65-F5344CB8AC3E}">
        <p14:creationId xmlns:p14="http://schemas.microsoft.com/office/powerpoint/2010/main" val="1794629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4217" y="573723"/>
            <a:ext cx="9583783" cy="941568"/>
          </a:xfrm>
        </p:spPr>
        <p:txBody>
          <a:bodyPr/>
          <a:lstStyle/>
          <a:p>
            <a:r>
              <a:rPr lang="en-US" dirty="0" err="1">
                <a:solidFill>
                  <a:srgbClr val="0070C0"/>
                </a:solidFill>
              </a:rPr>
              <a:t>CombinationProducts</a:t>
            </a:r>
            <a:endParaRPr lang="en-US" dirty="0">
              <a:solidFill>
                <a:srgbClr val="0070C0"/>
              </a:solidFill>
            </a:endParaRPr>
          </a:p>
        </p:txBody>
      </p:sp>
      <p:sp>
        <p:nvSpPr>
          <p:cNvPr id="3" name="Subtitle 2"/>
          <p:cNvSpPr>
            <a:spLocks noGrp="1"/>
          </p:cNvSpPr>
          <p:nvPr>
            <p:ph type="subTitle" idx="1"/>
          </p:nvPr>
        </p:nvSpPr>
        <p:spPr>
          <a:xfrm>
            <a:off x="222069" y="1672046"/>
            <a:ext cx="11834948" cy="4349931"/>
          </a:xfrm>
        </p:spPr>
        <p:txBody>
          <a:bodyPr>
            <a:normAutofit/>
          </a:bodyPr>
          <a:lstStyle/>
          <a:p>
            <a:r>
              <a:rPr lang="en-US" sz="4000" b="1" dirty="0">
                <a:solidFill>
                  <a:srgbClr val="0070C0"/>
                </a:solidFill>
              </a:rPr>
              <a:t>FDA Approval Categories</a:t>
            </a:r>
          </a:p>
          <a:p>
            <a:pPr marL="457200" indent="-457200" algn="l">
              <a:buAutoNum type="arabicPeriod"/>
            </a:pPr>
            <a:r>
              <a:rPr lang="en-US" sz="3900" b="1" dirty="0">
                <a:solidFill>
                  <a:srgbClr val="CC0066"/>
                </a:solidFill>
                <a:latin typeface="Times New Roman" panose="02020603050405020304" pitchFamily="18" charset="0"/>
                <a:cs typeface="Times New Roman" panose="02020603050405020304" pitchFamily="18" charset="0"/>
              </a:rPr>
              <a:t>Drugs - Center for Drug Evaluation  and Research (CDER)</a:t>
            </a:r>
          </a:p>
          <a:p>
            <a:pPr marL="457200" indent="-457200" algn="l">
              <a:buAutoNum type="arabicPeriod"/>
            </a:pPr>
            <a:r>
              <a:rPr lang="en-US" sz="3900" b="1" dirty="0">
                <a:solidFill>
                  <a:srgbClr val="FF0000"/>
                </a:solidFill>
                <a:latin typeface="Times New Roman" panose="02020603050405020304" pitchFamily="18" charset="0"/>
                <a:cs typeface="Times New Roman" panose="02020603050405020304" pitchFamily="18" charset="0"/>
              </a:rPr>
              <a:t>Biologics  - Center for Biologics Evaluation and Research (CBER)</a:t>
            </a:r>
          </a:p>
          <a:p>
            <a:pPr marL="457200" indent="-457200" algn="l">
              <a:buAutoNum type="arabicPeriod"/>
            </a:pPr>
            <a:r>
              <a:rPr lang="en-US" sz="3900" b="1" dirty="0">
                <a:solidFill>
                  <a:srgbClr val="A50021"/>
                </a:solidFill>
                <a:latin typeface="Times New Roman" panose="02020603050405020304" pitchFamily="18" charset="0"/>
                <a:cs typeface="Times New Roman" panose="02020603050405020304" pitchFamily="18" charset="0"/>
              </a:rPr>
              <a:t>Devices – Center for Devices and Radiological Health (CDHR)</a:t>
            </a:r>
          </a:p>
        </p:txBody>
      </p:sp>
      <p:sp>
        <p:nvSpPr>
          <p:cNvPr id="5" name="Date Placeholder 4"/>
          <p:cNvSpPr>
            <a:spLocks noGrp="1"/>
          </p:cNvSpPr>
          <p:nvPr>
            <p:ph type="dt" sz="half" idx="10"/>
          </p:nvPr>
        </p:nvSpPr>
        <p:spPr/>
        <p:txBody>
          <a:bodyPr/>
          <a:lstStyle/>
          <a:p>
            <a:r>
              <a:rPr lang="en-US"/>
              <a:t> </a:t>
            </a:r>
          </a:p>
        </p:txBody>
      </p:sp>
      <p:sp>
        <p:nvSpPr>
          <p:cNvPr id="6" name="Footer Placeholder 5"/>
          <p:cNvSpPr>
            <a:spLocks noGrp="1"/>
          </p:cNvSpPr>
          <p:nvPr>
            <p:ph type="ftr" sz="quarter" idx="11"/>
          </p:nvPr>
        </p:nvSpPr>
        <p:spPr/>
        <p:txBody>
          <a:bodyPr/>
          <a:lstStyle/>
          <a:p>
            <a:r>
              <a:rPr lang="en-US"/>
              <a:t>© Melethil 2017 </a:t>
            </a:r>
          </a:p>
        </p:txBody>
      </p:sp>
    </p:spTree>
    <p:extLst>
      <p:ext uri="{BB962C8B-B14F-4D97-AF65-F5344CB8AC3E}">
        <p14:creationId xmlns:p14="http://schemas.microsoft.com/office/powerpoint/2010/main" val="3373125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48" y="4472"/>
            <a:ext cx="11666319" cy="1325563"/>
          </a:xfrm>
        </p:spPr>
        <p:txBody>
          <a:bodyPr>
            <a:normAutofit/>
          </a:bodyPr>
          <a:lstStyle/>
          <a:p>
            <a:pPr algn="ctr"/>
            <a:r>
              <a:rPr lang="en-US" b="1" dirty="0">
                <a:solidFill>
                  <a:srgbClr val="C00000"/>
                </a:solidFill>
                <a:latin typeface="Times New Roman" panose="02020603050405020304" pitchFamily="18" charset="0"/>
                <a:cs typeface="Times New Roman" panose="02020603050405020304" pitchFamily="18" charset="0"/>
              </a:rPr>
              <a:t>Mode of Action (21 CFR 3.2 (k))</a:t>
            </a:r>
          </a:p>
        </p:txBody>
      </p:sp>
      <p:sp>
        <p:nvSpPr>
          <p:cNvPr id="3" name="Content Placeholder 2"/>
          <p:cNvSpPr>
            <a:spLocks noGrp="1"/>
          </p:cNvSpPr>
          <p:nvPr>
            <p:ph idx="1"/>
          </p:nvPr>
        </p:nvSpPr>
        <p:spPr>
          <a:xfrm>
            <a:off x="207818" y="1330035"/>
            <a:ext cx="11450781" cy="5391440"/>
          </a:xfrm>
        </p:spPr>
        <p:txBody>
          <a:bodyPr>
            <a:normAutofit/>
          </a:bodyPr>
          <a:lstStyle/>
          <a:p>
            <a:r>
              <a:rPr lang="en-US" sz="4000" b="1" dirty="0">
                <a:solidFill>
                  <a:srgbClr val="000066"/>
                </a:solidFill>
                <a:latin typeface="Times New Roman" panose="02020603050405020304" pitchFamily="18" charset="0"/>
                <a:cs typeface="Times New Roman" panose="02020603050405020304" pitchFamily="18" charset="0"/>
              </a:rPr>
              <a:t>Mode of action:</a:t>
            </a:r>
          </a:p>
          <a:p>
            <a:r>
              <a:rPr lang="en-US" sz="4000" b="1" dirty="0">
                <a:solidFill>
                  <a:srgbClr val="000066"/>
                </a:solidFill>
                <a:latin typeface="Times New Roman" panose="02020603050405020304" pitchFamily="18" charset="0"/>
                <a:cs typeface="Times New Roman" panose="02020603050405020304" pitchFamily="18" charset="0"/>
              </a:rPr>
              <a:t> “means by which a product achieves an intended </a:t>
            </a:r>
            <a:r>
              <a:rPr lang="en-US" sz="4000" b="1" u="sng" dirty="0">
                <a:solidFill>
                  <a:srgbClr val="000066"/>
                </a:solidFill>
                <a:latin typeface="Times New Roman" panose="02020603050405020304" pitchFamily="18" charset="0"/>
                <a:cs typeface="Times New Roman" panose="02020603050405020304" pitchFamily="18" charset="0"/>
              </a:rPr>
              <a:t>therapeutic</a:t>
            </a:r>
            <a:r>
              <a:rPr lang="en-US" sz="4000" b="1" dirty="0">
                <a:solidFill>
                  <a:srgbClr val="000066"/>
                </a:solidFill>
                <a:latin typeface="Times New Roman" panose="02020603050405020304" pitchFamily="18" charset="0"/>
                <a:cs typeface="Times New Roman" panose="02020603050405020304" pitchFamily="18" charset="0"/>
              </a:rPr>
              <a:t> effect or action.”</a:t>
            </a:r>
          </a:p>
          <a:p>
            <a:r>
              <a:rPr lang="en-US" sz="4000" b="1" dirty="0">
                <a:solidFill>
                  <a:srgbClr val="000066"/>
                </a:solidFill>
                <a:latin typeface="Times New Roman" panose="02020603050405020304" pitchFamily="18" charset="0"/>
                <a:cs typeface="Times New Roman" panose="02020603050405020304" pitchFamily="18" charset="0"/>
              </a:rPr>
              <a:t> 	"therapeutic" action or effect includes </a:t>
            </a:r>
            <a:r>
              <a:rPr lang="en-US" sz="4000" b="1" u="sng" dirty="0">
                <a:solidFill>
                  <a:srgbClr val="000066"/>
                </a:solidFill>
                <a:latin typeface="Times New Roman" panose="02020603050405020304" pitchFamily="18" charset="0"/>
                <a:cs typeface="Times New Roman" panose="02020603050405020304" pitchFamily="18" charset="0"/>
              </a:rPr>
              <a:t>any </a:t>
            </a:r>
            <a:r>
              <a:rPr lang="en-US" sz="4000" b="1" dirty="0">
                <a:solidFill>
                  <a:srgbClr val="000066"/>
                </a:solidFill>
                <a:latin typeface="Times New Roman" panose="02020603050405020304" pitchFamily="18" charset="0"/>
                <a:cs typeface="Times New Roman" panose="02020603050405020304" pitchFamily="18" charset="0"/>
              </a:rPr>
              <a:t>	</a:t>
            </a:r>
            <a:r>
              <a:rPr lang="en-US" sz="4000" b="1" u="sng" dirty="0">
                <a:solidFill>
                  <a:srgbClr val="000066"/>
                </a:solidFill>
                <a:latin typeface="Times New Roman" panose="02020603050405020304" pitchFamily="18" charset="0"/>
                <a:cs typeface="Times New Roman" panose="02020603050405020304" pitchFamily="18" charset="0"/>
              </a:rPr>
              <a:t>effect or action </a:t>
            </a:r>
            <a:r>
              <a:rPr lang="en-US" sz="4000" b="1" dirty="0">
                <a:solidFill>
                  <a:srgbClr val="000066"/>
                </a:solidFill>
                <a:latin typeface="Times New Roman" panose="02020603050405020304" pitchFamily="18" charset="0"/>
                <a:cs typeface="Times New Roman" panose="02020603050405020304" pitchFamily="18" charset="0"/>
              </a:rPr>
              <a:t>of the combination product 	intended to diagnose, cure, mitigate, treat, or 	prevent disease, or affect the structure or any 	function of the body. “</a:t>
            </a:r>
          </a:p>
          <a:p>
            <a:pPr marL="457200" lvl="1" indent="0">
              <a:buNone/>
            </a:pPr>
            <a:r>
              <a:rPr lang="en-US" sz="4000" b="1" dirty="0">
                <a:solidFill>
                  <a:srgbClr val="000066"/>
                </a:solidFill>
                <a:latin typeface="Times New Roman" panose="02020603050405020304" pitchFamily="18" charset="0"/>
                <a:cs typeface="Times New Roman" panose="02020603050405020304" pitchFamily="18" charset="0"/>
              </a:rPr>
              <a:t>	</a:t>
            </a:r>
          </a:p>
        </p:txBody>
      </p:sp>
      <p:sp>
        <p:nvSpPr>
          <p:cNvPr id="5" name="Date Placeholder 4"/>
          <p:cNvSpPr>
            <a:spLocks noGrp="1"/>
          </p:cNvSpPr>
          <p:nvPr>
            <p:ph type="dt" sz="half" idx="10"/>
          </p:nvPr>
        </p:nvSpPr>
        <p:spPr/>
        <p:txBody>
          <a:bodyPr/>
          <a:lstStyle/>
          <a:p>
            <a:r>
              <a:rPr lang="en-US"/>
              <a:t> </a:t>
            </a:r>
          </a:p>
        </p:txBody>
      </p:sp>
      <p:sp>
        <p:nvSpPr>
          <p:cNvPr id="6" name="Footer Placeholder 5"/>
          <p:cNvSpPr>
            <a:spLocks noGrp="1"/>
          </p:cNvSpPr>
          <p:nvPr>
            <p:ph type="ftr" sz="quarter" idx="11"/>
          </p:nvPr>
        </p:nvSpPr>
        <p:spPr/>
        <p:txBody>
          <a:bodyPr/>
          <a:lstStyle/>
          <a:p>
            <a:r>
              <a:rPr lang="en-US"/>
              <a:t>© Melethil 2017 </a:t>
            </a:r>
          </a:p>
        </p:txBody>
      </p:sp>
    </p:spTree>
    <p:extLst>
      <p:ext uri="{BB962C8B-B14F-4D97-AF65-F5344CB8AC3E}">
        <p14:creationId xmlns:p14="http://schemas.microsoft.com/office/powerpoint/2010/main" val="135630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65125"/>
            <a:ext cx="10896600" cy="1325563"/>
          </a:xfrm>
        </p:spPr>
        <p:txBody>
          <a:bodyPr>
            <a:normAutofit/>
          </a:bodyPr>
          <a:lstStyle/>
          <a:p>
            <a:pPr algn="ctr"/>
            <a:r>
              <a:rPr lang="en-US" b="1" dirty="0">
                <a:solidFill>
                  <a:srgbClr val="000066"/>
                </a:solidFill>
                <a:latin typeface="Times New Roman" panose="02020603050405020304" pitchFamily="18" charset="0"/>
                <a:cs typeface="Times New Roman" panose="02020603050405020304" pitchFamily="18" charset="0"/>
              </a:rPr>
              <a:t>Primary Mode of Action (PMOA)  </a:t>
            </a:r>
          </a:p>
        </p:txBody>
      </p:sp>
      <p:sp>
        <p:nvSpPr>
          <p:cNvPr id="3" name="Content Placeholder 2"/>
          <p:cNvSpPr>
            <a:spLocks noGrp="1"/>
          </p:cNvSpPr>
          <p:nvPr>
            <p:ph idx="1"/>
          </p:nvPr>
        </p:nvSpPr>
        <p:spPr>
          <a:xfrm>
            <a:off x="207818" y="1330035"/>
            <a:ext cx="11744696" cy="5391440"/>
          </a:xfrm>
        </p:spPr>
        <p:txBody>
          <a:bodyPr>
            <a:normAutofit fontScale="85000" lnSpcReduction="20000"/>
          </a:bodyPr>
          <a:lstStyle/>
          <a:p>
            <a:pPr marL="0" indent="0">
              <a:buNone/>
            </a:pPr>
            <a:endParaRPr lang="en-US" dirty="0"/>
          </a:p>
          <a:p>
            <a:pPr marL="0" indent="0">
              <a:buNone/>
            </a:pPr>
            <a:r>
              <a:rPr lang="en-US" sz="5400" dirty="0"/>
              <a:t>    </a:t>
            </a:r>
            <a:r>
              <a:rPr lang="en-US" sz="5400" b="1" dirty="0">
                <a:solidFill>
                  <a:srgbClr val="CC0066"/>
                </a:solidFill>
              </a:rPr>
              <a:t>“the single mode of action of a combination product that provides the </a:t>
            </a:r>
            <a:r>
              <a:rPr lang="en-US" sz="5400" b="1" u="sng" dirty="0">
                <a:solidFill>
                  <a:srgbClr val="CC0066"/>
                </a:solidFill>
              </a:rPr>
              <a:t>most important therapeutic action </a:t>
            </a:r>
            <a:r>
              <a:rPr lang="en-US" sz="5400" b="1" dirty="0">
                <a:solidFill>
                  <a:srgbClr val="CC0066"/>
                </a:solidFill>
              </a:rPr>
              <a:t>of the combination product.”* </a:t>
            </a:r>
          </a:p>
          <a:p>
            <a:pPr marL="0" indent="0">
              <a:buNone/>
            </a:pPr>
            <a:r>
              <a:rPr lang="en-US" sz="5400" dirty="0"/>
              <a:t> </a:t>
            </a:r>
          </a:p>
          <a:p>
            <a:pPr marL="0" indent="0">
              <a:buNone/>
            </a:pPr>
            <a:r>
              <a:rPr lang="en-US" sz="5400" dirty="0"/>
              <a:t> *(Final Rule, Fed. Reg. August 25, 2005)</a:t>
            </a:r>
          </a:p>
          <a:p>
            <a:pPr marL="0" indent="0">
              <a:buNone/>
            </a:pPr>
            <a:endParaRPr lang="en-US" sz="5400" dirty="0"/>
          </a:p>
          <a:p>
            <a:pPr marL="0" indent="0">
              <a:buNone/>
            </a:pPr>
            <a:r>
              <a:rPr lang="en-US" sz="4600" b="1" dirty="0">
                <a:solidFill>
                  <a:srgbClr val="009900"/>
                </a:solidFill>
                <a:latin typeface="Times New Roman" panose="02020603050405020304" pitchFamily="18" charset="0"/>
                <a:cs typeface="Times New Roman" panose="02020603050405020304" pitchFamily="18" charset="0"/>
              </a:rPr>
              <a:t>Practical Effect:  PMOA decides which center gets to review the application</a:t>
            </a:r>
          </a:p>
          <a:p>
            <a:pPr marL="0" indent="0">
              <a:buNone/>
            </a:pPr>
            <a:endParaRPr lang="en-US" dirty="0"/>
          </a:p>
          <a:p>
            <a:pPr marL="0" indent="0">
              <a:buNone/>
            </a:pPr>
            <a:endParaRPr lang="en-US" dirty="0"/>
          </a:p>
          <a:p>
            <a:pPr marL="0" indent="0">
              <a:buNone/>
            </a:pPr>
            <a:endParaRPr lang="en-US" dirty="0"/>
          </a:p>
        </p:txBody>
      </p:sp>
      <p:sp>
        <p:nvSpPr>
          <p:cNvPr id="5" name="Date Placeholder 4"/>
          <p:cNvSpPr>
            <a:spLocks noGrp="1"/>
          </p:cNvSpPr>
          <p:nvPr>
            <p:ph type="dt" sz="half" idx="10"/>
          </p:nvPr>
        </p:nvSpPr>
        <p:spPr/>
        <p:txBody>
          <a:bodyPr/>
          <a:lstStyle/>
          <a:p>
            <a:r>
              <a:rPr lang="en-US"/>
              <a:t> </a:t>
            </a:r>
          </a:p>
        </p:txBody>
      </p:sp>
      <p:sp>
        <p:nvSpPr>
          <p:cNvPr id="6" name="Footer Placeholder 5"/>
          <p:cNvSpPr>
            <a:spLocks noGrp="1"/>
          </p:cNvSpPr>
          <p:nvPr>
            <p:ph type="ftr" sz="quarter" idx="11"/>
          </p:nvPr>
        </p:nvSpPr>
        <p:spPr/>
        <p:txBody>
          <a:bodyPr/>
          <a:lstStyle/>
          <a:p>
            <a:r>
              <a:rPr lang="en-US"/>
              <a:t>© Melethil 2017 </a:t>
            </a:r>
          </a:p>
        </p:txBody>
      </p:sp>
    </p:spTree>
    <p:extLst>
      <p:ext uri="{BB962C8B-B14F-4D97-AF65-F5344CB8AC3E}">
        <p14:creationId xmlns:p14="http://schemas.microsoft.com/office/powerpoint/2010/main" val="1853859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r>
              <a:rPr lang="en-US" b="1" dirty="0">
                <a:solidFill>
                  <a:srgbClr val="C00000"/>
                </a:solidFill>
              </a:rPr>
              <a:t>PMOA Examples</a:t>
            </a:r>
            <a:br>
              <a:rPr lang="en-US" dirty="0"/>
            </a:br>
            <a:endParaRPr lang="en-US" dirty="0"/>
          </a:p>
        </p:txBody>
      </p:sp>
      <p:sp>
        <p:nvSpPr>
          <p:cNvPr id="3" name="Content Placeholder 2"/>
          <p:cNvSpPr>
            <a:spLocks noGrp="1"/>
          </p:cNvSpPr>
          <p:nvPr>
            <p:ph idx="1"/>
          </p:nvPr>
        </p:nvSpPr>
        <p:spPr>
          <a:xfrm>
            <a:off x="681445" y="1027906"/>
            <a:ext cx="10515600" cy="3612832"/>
          </a:xfrm>
        </p:spPr>
        <p:txBody>
          <a:bodyPr>
            <a:normAutofit fontScale="92500" lnSpcReduction="10000"/>
          </a:bodyPr>
          <a:lstStyle/>
          <a:p>
            <a:pPr marL="0" indent="0">
              <a:buNone/>
            </a:pPr>
            <a:endParaRPr lang="en-US" dirty="0"/>
          </a:p>
          <a:p>
            <a:r>
              <a:rPr lang="en-US" sz="4000" b="1" dirty="0">
                <a:solidFill>
                  <a:srgbClr val="000066"/>
                </a:solidFill>
              </a:rPr>
              <a:t>Drug Eluting Stent • PMOA – stent opens artery (device) • Secondary MOA – drug prevents inflammation and restenosis • Assigned to CDRH </a:t>
            </a:r>
          </a:p>
          <a:p>
            <a:r>
              <a:rPr lang="en-US" sz="4000" b="1" dirty="0">
                <a:solidFill>
                  <a:srgbClr val="CC0066"/>
                </a:solidFill>
              </a:rPr>
              <a:t>Drug Eluting Disk • PMOA – chemotherapy for brain tumor (drug) • Secondary MOA – local delivery of drug by the device • Assigned to CDER</a:t>
            </a:r>
          </a:p>
        </p:txBody>
      </p:sp>
      <p:sp>
        <p:nvSpPr>
          <p:cNvPr id="5" name="TextBox 4"/>
          <p:cNvSpPr txBox="1"/>
          <p:nvPr/>
        </p:nvSpPr>
        <p:spPr>
          <a:xfrm>
            <a:off x="156755" y="5118853"/>
            <a:ext cx="11495314" cy="369332"/>
          </a:xfrm>
          <a:prstGeom prst="rect">
            <a:avLst/>
          </a:prstGeom>
          <a:noFill/>
        </p:spPr>
        <p:txBody>
          <a:bodyPr wrap="square" rtlCol="0">
            <a:spAutoFit/>
          </a:bodyPr>
          <a:lstStyle/>
          <a:p>
            <a:r>
              <a:rPr lang="en-US" b="1">
                <a:solidFill>
                  <a:srgbClr val="00B0F0"/>
                </a:solidFill>
              </a:rPr>
              <a:t>https://www.fda.gov/downloads/Drugs/DevelopmentApprovalProcess/SmallBusinessAssistance/UCM293277.pdf</a:t>
            </a:r>
            <a:endParaRPr lang="en-US" b="1" dirty="0">
              <a:solidFill>
                <a:srgbClr val="00B0F0"/>
              </a:solidFill>
            </a:endParaRPr>
          </a:p>
        </p:txBody>
      </p:sp>
      <p:sp>
        <p:nvSpPr>
          <p:cNvPr id="6" name="Date Placeholder 5"/>
          <p:cNvSpPr>
            <a:spLocks noGrp="1"/>
          </p:cNvSpPr>
          <p:nvPr>
            <p:ph type="dt" sz="half" idx="10"/>
          </p:nvPr>
        </p:nvSpPr>
        <p:spPr/>
        <p:txBody>
          <a:bodyPr/>
          <a:lstStyle/>
          <a:p>
            <a:r>
              <a:rPr lang="en-US"/>
              <a:t> </a:t>
            </a:r>
          </a:p>
        </p:txBody>
      </p:sp>
      <p:sp>
        <p:nvSpPr>
          <p:cNvPr id="7" name="Footer Placeholder 6"/>
          <p:cNvSpPr>
            <a:spLocks noGrp="1"/>
          </p:cNvSpPr>
          <p:nvPr>
            <p:ph type="ftr" sz="quarter" idx="11"/>
          </p:nvPr>
        </p:nvSpPr>
        <p:spPr/>
        <p:txBody>
          <a:bodyPr/>
          <a:lstStyle/>
          <a:p>
            <a:r>
              <a:rPr lang="en-US"/>
              <a:t>© Melethil 2017 </a:t>
            </a:r>
          </a:p>
        </p:txBody>
      </p:sp>
    </p:spTree>
    <p:extLst>
      <p:ext uri="{BB962C8B-B14F-4D97-AF65-F5344CB8AC3E}">
        <p14:creationId xmlns:p14="http://schemas.microsoft.com/office/powerpoint/2010/main" val="3935412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65349"/>
            <a:ext cx="11170920" cy="1325563"/>
          </a:xfrm>
        </p:spPr>
        <p:txBody>
          <a:bodyPr>
            <a:normAutofit/>
          </a:bodyPr>
          <a:lstStyle/>
          <a:p>
            <a:pPr algn="ctr"/>
            <a:r>
              <a:rPr lang="en-US" b="1" dirty="0">
                <a:solidFill>
                  <a:srgbClr val="C00000"/>
                </a:solidFill>
                <a:latin typeface="Times New Roman" panose="02020603050405020304" pitchFamily="18" charset="0"/>
                <a:cs typeface="Times New Roman" panose="02020603050405020304" pitchFamily="18" charset="0"/>
              </a:rPr>
              <a:t>Litigation: Drug or Device (1997)</a:t>
            </a:r>
          </a:p>
        </p:txBody>
      </p:sp>
      <p:sp>
        <p:nvSpPr>
          <p:cNvPr id="3" name="Content Placeholder 2"/>
          <p:cNvSpPr>
            <a:spLocks noGrp="1"/>
          </p:cNvSpPr>
          <p:nvPr>
            <p:ph idx="1"/>
          </p:nvPr>
        </p:nvSpPr>
        <p:spPr>
          <a:xfrm>
            <a:off x="182880" y="1293223"/>
            <a:ext cx="12009120" cy="4859383"/>
          </a:xfrm>
        </p:spPr>
        <p:txBody>
          <a:bodyPr>
            <a:noAutofit/>
          </a:bodyPr>
          <a:lstStyle/>
          <a:p>
            <a:pPr marL="0" indent="0">
              <a:buNone/>
            </a:pPr>
            <a:r>
              <a:rPr lang="en-US" sz="2400" b="1" dirty="0">
                <a:solidFill>
                  <a:srgbClr val="FF0000"/>
                </a:solidFill>
                <a:latin typeface="Times New Roman" panose="02020603050405020304" pitchFamily="18" charset="0"/>
                <a:cs typeface="Times New Roman" panose="02020603050405020304" pitchFamily="18" charset="0"/>
              </a:rPr>
              <a:t>Plaintiffs:  </a:t>
            </a:r>
          </a:p>
          <a:p>
            <a:pPr marL="514350" indent="-514350">
              <a:buAutoNum type="arabicPeriod"/>
            </a:pPr>
            <a:r>
              <a:rPr lang="en-US" sz="2400" b="1" dirty="0" err="1">
                <a:solidFill>
                  <a:srgbClr val="002060"/>
                </a:solidFill>
                <a:latin typeface="Times New Roman" panose="02020603050405020304" pitchFamily="18" charset="0"/>
                <a:cs typeface="Times New Roman" panose="02020603050405020304" pitchFamily="18" charset="0"/>
              </a:rPr>
              <a:t>Bracco</a:t>
            </a:r>
            <a:r>
              <a:rPr lang="en-US" sz="2400" b="1" dirty="0">
                <a:solidFill>
                  <a:srgbClr val="002060"/>
                </a:solidFill>
                <a:latin typeface="Times New Roman" panose="02020603050405020304" pitchFamily="18" charset="0"/>
                <a:cs typeface="Times New Roman" panose="02020603050405020304" pitchFamily="18" charset="0"/>
              </a:rPr>
              <a:t> Diagnostics, Inc.</a:t>
            </a:r>
          </a:p>
          <a:p>
            <a:pPr marL="514350" indent="-514350">
              <a:buAutoNum type="arabicPeriod"/>
            </a:pPr>
            <a:r>
              <a:rPr lang="en-US" sz="2400" b="1" dirty="0">
                <a:solidFill>
                  <a:srgbClr val="002060"/>
                </a:solidFill>
                <a:latin typeface="Times New Roman" panose="02020603050405020304" pitchFamily="18" charset="0"/>
                <a:cs typeface="Times New Roman" panose="02020603050405020304" pitchFamily="18" charset="0"/>
              </a:rPr>
              <a:t>DuPont Merck  Pharmaceutical Co and </a:t>
            </a:r>
            <a:r>
              <a:rPr lang="en-US" sz="2400" b="1" dirty="0" err="1">
                <a:solidFill>
                  <a:srgbClr val="002060"/>
                </a:solidFill>
                <a:latin typeface="Times New Roman" panose="02020603050405020304" pitchFamily="18" charset="0"/>
                <a:cs typeface="Times New Roman" panose="02020603050405020304" pitchFamily="18" charset="0"/>
              </a:rPr>
              <a:t>Imarx</a:t>
            </a:r>
            <a:r>
              <a:rPr lang="en-US" sz="2400" b="1" dirty="0">
                <a:solidFill>
                  <a:srgbClr val="002060"/>
                </a:solidFill>
                <a:latin typeface="Times New Roman" panose="02020603050405020304" pitchFamily="18" charset="0"/>
                <a:cs typeface="Times New Roman" panose="02020603050405020304" pitchFamily="18" charset="0"/>
              </a:rPr>
              <a:t> Pharmaceutical Corp. </a:t>
            </a:r>
          </a:p>
          <a:p>
            <a:pPr marL="514350" indent="-514350">
              <a:buAutoNum type="arabicPeriod"/>
            </a:pPr>
            <a:r>
              <a:rPr lang="en-US" sz="2400" b="1" dirty="0" err="1">
                <a:solidFill>
                  <a:srgbClr val="002060"/>
                </a:solidFill>
                <a:latin typeface="Times New Roman" panose="02020603050405020304" pitchFamily="18" charset="0"/>
                <a:cs typeface="Times New Roman" panose="02020603050405020304" pitchFamily="18" charset="0"/>
              </a:rPr>
              <a:t>Sonus</a:t>
            </a:r>
            <a:r>
              <a:rPr lang="en-US" sz="2400" b="1" dirty="0">
                <a:solidFill>
                  <a:srgbClr val="002060"/>
                </a:solidFill>
                <a:latin typeface="Times New Roman" panose="02020603050405020304" pitchFamily="18" charset="0"/>
                <a:cs typeface="Times New Roman" panose="02020603050405020304" pitchFamily="18" charset="0"/>
              </a:rPr>
              <a:t> Pharmaceuticals</a:t>
            </a:r>
          </a:p>
          <a:p>
            <a:pPr marL="0" indent="0">
              <a:buNone/>
            </a:pPr>
            <a:r>
              <a:rPr lang="en-US" sz="2400" b="1" dirty="0">
                <a:solidFill>
                  <a:srgbClr val="009900"/>
                </a:solidFill>
                <a:latin typeface="Times New Roman" panose="02020603050405020304" pitchFamily="18" charset="0"/>
                <a:cs typeface="Times New Roman" panose="02020603050405020304" pitchFamily="18" charset="0"/>
              </a:rPr>
              <a:t>Defendant:</a:t>
            </a:r>
          </a:p>
          <a:p>
            <a:pPr marL="0" indent="0">
              <a:buNone/>
            </a:pPr>
            <a:r>
              <a:rPr lang="en-US" sz="2400" b="1" dirty="0">
                <a:solidFill>
                  <a:srgbClr val="002060"/>
                </a:solidFill>
                <a:latin typeface="Times New Roman" panose="02020603050405020304" pitchFamily="18" charset="0"/>
                <a:cs typeface="Times New Roman" panose="02020603050405020304" pitchFamily="18" charset="0"/>
              </a:rPr>
              <a:t>Donna Shalala (Secretary, Human and Health  Services)</a:t>
            </a:r>
          </a:p>
          <a:p>
            <a:pPr marL="0" indent="0">
              <a:buNone/>
            </a:pPr>
            <a:r>
              <a:rPr lang="en-US" sz="2400" b="1" dirty="0">
                <a:solidFill>
                  <a:srgbClr val="002060"/>
                </a:solidFill>
                <a:latin typeface="Times New Roman" panose="02020603050405020304" pitchFamily="18" charset="0"/>
                <a:cs typeface="Times New Roman" panose="02020603050405020304" pitchFamily="18" charset="0"/>
              </a:rPr>
              <a:t>Product :</a:t>
            </a:r>
          </a:p>
          <a:p>
            <a:pPr marL="0" indent="0">
              <a:buNone/>
            </a:pPr>
            <a:r>
              <a:rPr lang="en-US" sz="2400" b="1" dirty="0">
                <a:solidFill>
                  <a:srgbClr val="002060"/>
                </a:solidFill>
                <a:latin typeface="Times New Roman" panose="02020603050405020304" pitchFamily="18" charset="0"/>
                <a:cs typeface="Times New Roman" panose="02020603050405020304" pitchFamily="18" charset="0"/>
              </a:rPr>
              <a:t>All 3 plaintiffs manufacture  “[intravenously] injectable  contrast imaging agents for use with diagnostic ultrasound equipment in the diagnosis of cardia dysfunction.”  </a:t>
            </a:r>
          </a:p>
          <a:p>
            <a:pPr marL="0" indent="0">
              <a:buNone/>
            </a:pPr>
            <a:r>
              <a:rPr lang="en-US" sz="2400" b="1" dirty="0">
                <a:solidFill>
                  <a:srgbClr val="002060"/>
                </a:solidFill>
                <a:latin typeface="Times New Roman" panose="02020603050405020304" pitchFamily="18" charset="0"/>
                <a:cs typeface="Times New Roman" panose="02020603050405020304" pitchFamily="18" charset="0"/>
              </a:rPr>
              <a:t> “Each product contains  fluorinated gas (</a:t>
            </a:r>
            <a:r>
              <a:rPr lang="en-US" sz="2400" b="1" dirty="0" err="1">
                <a:solidFill>
                  <a:srgbClr val="002060"/>
                </a:solidFill>
                <a:latin typeface="Times New Roman" panose="02020603050405020304" pitchFamily="18" charset="0"/>
                <a:cs typeface="Times New Roman" panose="02020603050405020304" pitchFamily="18" charset="0"/>
              </a:rPr>
              <a:t>perflouropropane</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encapusulated</a:t>
            </a:r>
            <a:r>
              <a:rPr lang="en-US" sz="2400" b="1" dirty="0">
                <a:solidFill>
                  <a:srgbClr val="002060"/>
                </a:solidFill>
                <a:latin typeface="Times New Roman" panose="02020603050405020304" pitchFamily="18" charset="0"/>
                <a:cs typeface="Times New Roman" panose="02020603050405020304" pitchFamily="18" charset="0"/>
              </a:rPr>
              <a:t> in a microsphere membrane or </a:t>
            </a:r>
            <a:r>
              <a:rPr lang="en-US" sz="2400" b="1" dirty="0" err="1">
                <a:solidFill>
                  <a:srgbClr val="002060"/>
                </a:solidFill>
                <a:latin typeface="Times New Roman" panose="02020603050405020304" pitchFamily="18" charset="0"/>
                <a:cs typeface="Times New Roman" panose="02020603050405020304" pitchFamily="18" charset="0"/>
              </a:rPr>
              <a:t>microtuble</a:t>
            </a:r>
            <a:r>
              <a:rPr lang="en-US" sz="2400" b="1" dirty="0">
                <a:solidFill>
                  <a:srgbClr val="002060"/>
                </a:solidFill>
                <a:latin typeface="Times New Roman" panose="02020603050405020304" pitchFamily="18" charset="0"/>
                <a:cs typeface="Times New Roman" panose="02020603050405020304" pitchFamily="18" charset="0"/>
              </a:rPr>
              <a:t>”</a:t>
            </a:r>
          </a:p>
        </p:txBody>
      </p:sp>
      <p:sp>
        <p:nvSpPr>
          <p:cNvPr id="5" name="Date Placeholder 4"/>
          <p:cNvSpPr>
            <a:spLocks noGrp="1"/>
          </p:cNvSpPr>
          <p:nvPr>
            <p:ph type="dt" sz="half" idx="10"/>
          </p:nvPr>
        </p:nvSpPr>
        <p:spPr/>
        <p:txBody>
          <a:bodyPr/>
          <a:lstStyle/>
          <a:p>
            <a:r>
              <a:rPr lang="en-US"/>
              <a:t> </a:t>
            </a:r>
          </a:p>
        </p:txBody>
      </p:sp>
      <p:sp>
        <p:nvSpPr>
          <p:cNvPr id="6" name="Footer Placeholder 5"/>
          <p:cNvSpPr>
            <a:spLocks noGrp="1"/>
          </p:cNvSpPr>
          <p:nvPr>
            <p:ph type="ftr" sz="quarter" idx="11"/>
          </p:nvPr>
        </p:nvSpPr>
        <p:spPr/>
        <p:txBody>
          <a:bodyPr/>
          <a:lstStyle/>
          <a:p>
            <a:r>
              <a:rPr lang="en-US"/>
              <a:t>© Melethil 2017 </a:t>
            </a:r>
          </a:p>
        </p:txBody>
      </p:sp>
    </p:spTree>
    <p:extLst>
      <p:ext uri="{BB962C8B-B14F-4D97-AF65-F5344CB8AC3E}">
        <p14:creationId xmlns:p14="http://schemas.microsoft.com/office/powerpoint/2010/main" val="4127103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65350"/>
            <a:ext cx="11170920" cy="1127874"/>
          </a:xfrm>
        </p:spPr>
        <p:txBody>
          <a:bodyPr>
            <a:normAutofit/>
          </a:bodyPr>
          <a:lstStyle/>
          <a:p>
            <a:pPr algn="ctr"/>
            <a:r>
              <a:rPr lang="en-US" b="1" dirty="0">
                <a:solidFill>
                  <a:srgbClr val="C00000"/>
                </a:solidFill>
                <a:latin typeface="Times New Roman" panose="02020603050405020304" pitchFamily="18" charset="0"/>
                <a:cs typeface="Times New Roman" panose="02020603050405020304" pitchFamily="18" charset="0"/>
              </a:rPr>
              <a:t>Litigation: Drug or Device (1997) (cont’d)</a:t>
            </a:r>
          </a:p>
        </p:txBody>
      </p:sp>
      <p:sp>
        <p:nvSpPr>
          <p:cNvPr id="3" name="Content Placeholder 2"/>
          <p:cNvSpPr>
            <a:spLocks noGrp="1"/>
          </p:cNvSpPr>
          <p:nvPr>
            <p:ph idx="1"/>
          </p:nvPr>
        </p:nvSpPr>
        <p:spPr>
          <a:xfrm>
            <a:off x="182880" y="1293223"/>
            <a:ext cx="12009120" cy="4859383"/>
          </a:xfrm>
        </p:spPr>
        <p:txBody>
          <a:bodyPr>
            <a:noAutofit/>
          </a:bodyPr>
          <a:lstStyle/>
          <a:p>
            <a:pPr marL="0" indent="0">
              <a:buNone/>
            </a:pPr>
            <a:r>
              <a:rPr lang="en-US" sz="2400" b="1" dirty="0">
                <a:solidFill>
                  <a:srgbClr val="FF0000"/>
                </a:solidFill>
                <a:latin typeface="Times New Roman" panose="02020603050405020304" pitchFamily="18" charset="0"/>
                <a:cs typeface="Times New Roman" panose="02020603050405020304" pitchFamily="18" charset="0"/>
              </a:rPr>
              <a:t> </a:t>
            </a:r>
            <a:r>
              <a:rPr lang="en-US" sz="4000" b="1" dirty="0">
                <a:solidFill>
                  <a:srgbClr val="002060"/>
                </a:solidFill>
                <a:latin typeface="Times New Roman" panose="02020603050405020304" pitchFamily="18" charset="0"/>
                <a:cs typeface="Times New Roman" panose="02020603050405020304" pitchFamily="18" charset="0"/>
              </a:rPr>
              <a:t>Product:</a:t>
            </a:r>
          </a:p>
          <a:p>
            <a:pPr marL="0" indent="0">
              <a:buNone/>
            </a:pPr>
            <a:r>
              <a:rPr lang="en-US" sz="4000" b="1" dirty="0">
                <a:solidFill>
                  <a:srgbClr val="002060"/>
                </a:solidFill>
                <a:latin typeface="Times New Roman" panose="02020603050405020304" pitchFamily="18" charset="0"/>
                <a:cs typeface="Times New Roman" panose="02020603050405020304" pitchFamily="18" charset="0"/>
              </a:rPr>
              <a:t>All 3 plaintiffs manufacture  “[intravenously] injectable  contrast imaging agents for use with diagnostic ultrasound equipment in the diagnosis of cardia dysfunction.”  </a:t>
            </a:r>
          </a:p>
          <a:p>
            <a:pPr marL="0" indent="0">
              <a:buNone/>
            </a:pPr>
            <a:r>
              <a:rPr lang="en-US" sz="4000" b="1" dirty="0">
                <a:solidFill>
                  <a:srgbClr val="002060"/>
                </a:solidFill>
                <a:latin typeface="Times New Roman" panose="02020603050405020304" pitchFamily="18" charset="0"/>
                <a:cs typeface="Times New Roman" panose="02020603050405020304" pitchFamily="18" charset="0"/>
              </a:rPr>
              <a:t> “Each product contains  fluorinated gas (</a:t>
            </a:r>
            <a:r>
              <a:rPr lang="en-US" sz="4000" b="1" dirty="0" err="1">
                <a:solidFill>
                  <a:srgbClr val="002060"/>
                </a:solidFill>
                <a:latin typeface="Times New Roman" panose="02020603050405020304" pitchFamily="18" charset="0"/>
                <a:cs typeface="Times New Roman" panose="02020603050405020304" pitchFamily="18" charset="0"/>
              </a:rPr>
              <a:t>perflouropropane</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encapusulated</a:t>
            </a:r>
            <a:r>
              <a:rPr lang="en-US" sz="4000" b="1" dirty="0">
                <a:solidFill>
                  <a:srgbClr val="002060"/>
                </a:solidFill>
                <a:latin typeface="Times New Roman" panose="02020603050405020304" pitchFamily="18" charset="0"/>
                <a:cs typeface="Times New Roman" panose="02020603050405020304" pitchFamily="18" charset="0"/>
              </a:rPr>
              <a:t> in a microsphere membrane or </a:t>
            </a:r>
            <a:r>
              <a:rPr lang="en-US" sz="4000" b="1" dirty="0" err="1">
                <a:solidFill>
                  <a:srgbClr val="002060"/>
                </a:solidFill>
                <a:latin typeface="Times New Roman" panose="02020603050405020304" pitchFamily="18" charset="0"/>
                <a:cs typeface="Times New Roman" panose="02020603050405020304" pitchFamily="18" charset="0"/>
              </a:rPr>
              <a:t>microtuble</a:t>
            </a:r>
            <a:r>
              <a:rPr lang="en-US" sz="4000" b="1" dirty="0">
                <a:solidFill>
                  <a:srgbClr val="002060"/>
                </a:solidFill>
                <a:latin typeface="Times New Roman" panose="02020603050405020304" pitchFamily="18" charset="0"/>
                <a:cs typeface="Times New Roman" panose="02020603050405020304" pitchFamily="18" charset="0"/>
              </a:rPr>
              <a:t>”</a:t>
            </a:r>
          </a:p>
        </p:txBody>
      </p:sp>
      <p:sp>
        <p:nvSpPr>
          <p:cNvPr id="5" name="Date Placeholder 4"/>
          <p:cNvSpPr>
            <a:spLocks noGrp="1"/>
          </p:cNvSpPr>
          <p:nvPr>
            <p:ph type="dt" sz="half" idx="10"/>
          </p:nvPr>
        </p:nvSpPr>
        <p:spPr/>
        <p:txBody>
          <a:bodyPr/>
          <a:lstStyle/>
          <a:p>
            <a:r>
              <a:rPr lang="en-US"/>
              <a:t> </a:t>
            </a:r>
          </a:p>
        </p:txBody>
      </p:sp>
      <p:sp>
        <p:nvSpPr>
          <p:cNvPr id="6" name="Footer Placeholder 5"/>
          <p:cNvSpPr>
            <a:spLocks noGrp="1"/>
          </p:cNvSpPr>
          <p:nvPr>
            <p:ph type="ftr" sz="quarter" idx="11"/>
          </p:nvPr>
        </p:nvSpPr>
        <p:spPr/>
        <p:txBody>
          <a:bodyPr/>
          <a:lstStyle/>
          <a:p>
            <a:r>
              <a:rPr lang="en-US" dirty="0"/>
              <a:t>© Melethil 2017 </a:t>
            </a:r>
          </a:p>
        </p:txBody>
      </p:sp>
    </p:spTree>
    <p:extLst>
      <p:ext uri="{BB962C8B-B14F-4D97-AF65-F5344CB8AC3E}">
        <p14:creationId xmlns:p14="http://schemas.microsoft.com/office/powerpoint/2010/main" val="605211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65349"/>
            <a:ext cx="11170920" cy="1325563"/>
          </a:xfrm>
        </p:spPr>
        <p:txBody>
          <a:bodyPr>
            <a:normAutofit/>
          </a:bodyPr>
          <a:lstStyle/>
          <a:p>
            <a:pPr algn="ctr"/>
            <a:r>
              <a:rPr lang="en-US" b="1" dirty="0">
                <a:solidFill>
                  <a:srgbClr val="0070C0"/>
                </a:solidFill>
                <a:latin typeface="Times New Roman" panose="02020603050405020304" pitchFamily="18" charset="0"/>
                <a:cs typeface="Times New Roman" panose="02020603050405020304" pitchFamily="18" charset="0"/>
              </a:rPr>
              <a:t>Litigation: Drug or Device (1997) (cont’d)</a:t>
            </a:r>
          </a:p>
        </p:txBody>
      </p:sp>
      <p:sp>
        <p:nvSpPr>
          <p:cNvPr id="3" name="Content Placeholder 2"/>
          <p:cNvSpPr>
            <a:spLocks noGrp="1"/>
          </p:cNvSpPr>
          <p:nvPr>
            <p:ph idx="1"/>
          </p:nvPr>
        </p:nvSpPr>
        <p:spPr>
          <a:xfrm>
            <a:off x="228600" y="1490912"/>
            <a:ext cx="11079480" cy="4596357"/>
          </a:xfrm>
        </p:spPr>
        <p:txBody>
          <a:bodyPr>
            <a:normAutofit fontScale="92500"/>
          </a:bodyPr>
          <a:lstStyle/>
          <a:p>
            <a:pPr marL="0" indent="0">
              <a:buNone/>
            </a:pPr>
            <a:r>
              <a:rPr lang="en-US" dirty="0"/>
              <a:t> </a:t>
            </a:r>
          </a:p>
          <a:p>
            <a:pPr marL="0" indent="0">
              <a:buNone/>
            </a:pPr>
            <a:r>
              <a:rPr lang="en-US" sz="4000" b="1" dirty="0">
                <a:solidFill>
                  <a:srgbClr val="A50021"/>
                </a:solidFill>
                <a:latin typeface="Times New Roman" panose="02020603050405020304" pitchFamily="18" charset="0"/>
                <a:cs typeface="Times New Roman" panose="02020603050405020304" pitchFamily="18" charset="0"/>
              </a:rPr>
              <a:t>Plaintiffs three products were classified as  new drugs while a  “virtually identical product” of a competitor  (Molecular Biosystems, Inc.)  was classified a  device. </a:t>
            </a:r>
          </a:p>
          <a:p>
            <a:pPr marL="0" indent="0">
              <a:buNone/>
            </a:pPr>
            <a:r>
              <a:rPr lang="en-US" dirty="0"/>
              <a:t>The Court  ruled  in favor of the plaintiffs who wanted their products to be classified  as devices.  The Court chastised the FDA for its “disparate treatment of functionally indistinguishable products” as “arbitrary and capricious”  because the FDA did not provide  “a rational basis” for the separate classifications of these products.</a:t>
            </a:r>
          </a:p>
          <a:p>
            <a:pPr marL="0" indent="0">
              <a:buNone/>
            </a:pPr>
            <a:r>
              <a:rPr lang="en-US" dirty="0"/>
              <a:t> </a:t>
            </a:r>
          </a:p>
        </p:txBody>
      </p:sp>
      <p:sp>
        <p:nvSpPr>
          <p:cNvPr id="5" name="Date Placeholder 4"/>
          <p:cNvSpPr>
            <a:spLocks noGrp="1"/>
          </p:cNvSpPr>
          <p:nvPr>
            <p:ph type="dt" sz="half" idx="10"/>
          </p:nvPr>
        </p:nvSpPr>
        <p:spPr/>
        <p:txBody>
          <a:bodyPr/>
          <a:lstStyle/>
          <a:p>
            <a:r>
              <a:rPr lang="en-US"/>
              <a:t> </a:t>
            </a:r>
          </a:p>
        </p:txBody>
      </p:sp>
      <p:sp>
        <p:nvSpPr>
          <p:cNvPr id="6" name="Footer Placeholder 5"/>
          <p:cNvSpPr>
            <a:spLocks noGrp="1"/>
          </p:cNvSpPr>
          <p:nvPr>
            <p:ph type="ftr" sz="quarter" idx="11"/>
          </p:nvPr>
        </p:nvSpPr>
        <p:spPr/>
        <p:txBody>
          <a:bodyPr/>
          <a:lstStyle/>
          <a:p>
            <a:r>
              <a:rPr lang="en-US"/>
              <a:t>© Melethil 2017 </a:t>
            </a:r>
          </a:p>
        </p:txBody>
      </p:sp>
    </p:spTree>
    <p:extLst>
      <p:ext uri="{BB962C8B-B14F-4D97-AF65-F5344CB8AC3E}">
        <p14:creationId xmlns:p14="http://schemas.microsoft.com/office/powerpoint/2010/main" val="2417080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65349"/>
            <a:ext cx="11170920" cy="1325563"/>
          </a:xfrm>
        </p:spPr>
        <p:txBody>
          <a:bodyPr>
            <a:normAutofit/>
          </a:bodyPr>
          <a:lstStyle/>
          <a:p>
            <a:pPr algn="ctr"/>
            <a:r>
              <a:rPr lang="en-US" b="1" dirty="0">
                <a:solidFill>
                  <a:srgbClr val="0070C0"/>
                </a:solidFill>
                <a:latin typeface="Times New Roman" panose="02020603050405020304" pitchFamily="18" charset="0"/>
                <a:cs typeface="Times New Roman" panose="02020603050405020304" pitchFamily="18" charset="0"/>
              </a:rPr>
              <a:t>Litigation: Drug or Device (1997) (cont’d)</a:t>
            </a:r>
          </a:p>
        </p:txBody>
      </p:sp>
      <p:sp>
        <p:nvSpPr>
          <p:cNvPr id="3" name="Content Placeholder 2"/>
          <p:cNvSpPr>
            <a:spLocks noGrp="1"/>
          </p:cNvSpPr>
          <p:nvPr>
            <p:ph idx="1"/>
          </p:nvPr>
        </p:nvSpPr>
        <p:spPr>
          <a:xfrm>
            <a:off x="378822" y="1490912"/>
            <a:ext cx="10929257" cy="4295934"/>
          </a:xfrm>
        </p:spPr>
        <p:txBody>
          <a:bodyPr>
            <a:normAutofit fontScale="25000" lnSpcReduction="20000"/>
          </a:bodyPr>
          <a:lstStyle/>
          <a:p>
            <a:pPr marL="0" indent="0">
              <a:buNone/>
            </a:pPr>
            <a:r>
              <a:rPr lang="en-US" dirty="0"/>
              <a:t> </a:t>
            </a:r>
          </a:p>
          <a:p>
            <a:pPr marL="0" indent="0">
              <a:buNone/>
            </a:pPr>
            <a:r>
              <a:rPr lang="en-US" sz="4000" b="1" dirty="0">
                <a:solidFill>
                  <a:srgbClr val="A50021"/>
                </a:solidFill>
                <a:latin typeface="Times New Roman" panose="02020603050405020304" pitchFamily="18" charset="0"/>
                <a:cs typeface="Times New Roman" panose="02020603050405020304" pitchFamily="18" charset="0"/>
              </a:rPr>
              <a:t> </a:t>
            </a:r>
          </a:p>
          <a:p>
            <a:pPr marL="0" indent="0">
              <a:buNone/>
            </a:pPr>
            <a:r>
              <a:rPr lang="en-US" sz="17600" b="1" dirty="0">
                <a:solidFill>
                  <a:srgbClr val="A50021"/>
                </a:solidFill>
                <a:latin typeface="Times New Roman" panose="02020603050405020304" pitchFamily="18" charset="0"/>
                <a:cs typeface="Times New Roman" panose="02020603050405020304" pitchFamily="18" charset="0"/>
              </a:rPr>
              <a:t>The Court  ruled  in favor of the plaintiffs who wanted their products to be classified  as devices.  The Court chastised the FDA for its “disparate treatment of functionally indistinguishable products” as “arbitrary and capricious” because the FDA did not provide  “a rational basis” for the separate classifications of these products.</a:t>
            </a:r>
          </a:p>
          <a:p>
            <a:pPr marL="0" indent="0">
              <a:buNone/>
            </a:pPr>
            <a:r>
              <a:rPr lang="en-US" dirty="0"/>
              <a:t> </a:t>
            </a:r>
          </a:p>
        </p:txBody>
      </p:sp>
      <p:sp>
        <p:nvSpPr>
          <p:cNvPr id="5" name="Date Placeholder 4"/>
          <p:cNvSpPr>
            <a:spLocks noGrp="1"/>
          </p:cNvSpPr>
          <p:nvPr>
            <p:ph type="dt" sz="half" idx="10"/>
          </p:nvPr>
        </p:nvSpPr>
        <p:spPr/>
        <p:txBody>
          <a:bodyPr/>
          <a:lstStyle/>
          <a:p>
            <a:r>
              <a:rPr lang="en-US"/>
              <a:t> </a:t>
            </a:r>
          </a:p>
        </p:txBody>
      </p:sp>
      <p:sp>
        <p:nvSpPr>
          <p:cNvPr id="6" name="Footer Placeholder 5"/>
          <p:cNvSpPr>
            <a:spLocks noGrp="1"/>
          </p:cNvSpPr>
          <p:nvPr>
            <p:ph type="ftr" sz="quarter" idx="11"/>
          </p:nvPr>
        </p:nvSpPr>
        <p:spPr/>
        <p:txBody>
          <a:bodyPr/>
          <a:lstStyle/>
          <a:p>
            <a:r>
              <a:rPr lang="en-US"/>
              <a:t>© Melethil 2017 </a:t>
            </a:r>
          </a:p>
        </p:txBody>
      </p:sp>
    </p:spTree>
    <p:extLst>
      <p:ext uri="{BB962C8B-B14F-4D97-AF65-F5344CB8AC3E}">
        <p14:creationId xmlns:p14="http://schemas.microsoft.com/office/powerpoint/2010/main" val="1189524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24554"/>
            <a:ext cx="10515600" cy="1325563"/>
          </a:xfrm>
        </p:spPr>
        <p:txBody>
          <a:bodyPr>
            <a:normAutofit/>
          </a:bodyPr>
          <a:lstStyle/>
          <a:p>
            <a:pPr algn="ctr"/>
            <a:r>
              <a:rPr lang="en-US" sz="4800" dirty="0">
                <a:solidFill>
                  <a:srgbClr val="C00000"/>
                </a:solidFill>
                <a:latin typeface="Times New Roman" panose="02020603050405020304" pitchFamily="18" charset="0"/>
                <a:cs typeface="Times New Roman" panose="02020603050405020304" pitchFamily="18" charset="0"/>
              </a:rPr>
              <a:t>PATENT  ISSUES</a:t>
            </a:r>
          </a:p>
        </p:txBody>
      </p:sp>
      <p:sp>
        <p:nvSpPr>
          <p:cNvPr id="4" name="Date Placeholder 3"/>
          <p:cNvSpPr>
            <a:spLocks noGrp="1"/>
          </p:cNvSpPr>
          <p:nvPr>
            <p:ph type="dt" sz="half" idx="10"/>
          </p:nvPr>
        </p:nvSpPr>
        <p:spPr/>
        <p:txBody>
          <a:bodyPr/>
          <a:lstStyle/>
          <a:p>
            <a:r>
              <a:rPr lang="en-US"/>
              <a:t> </a:t>
            </a:r>
          </a:p>
        </p:txBody>
      </p:sp>
      <p:sp>
        <p:nvSpPr>
          <p:cNvPr id="5" name="Footer Placeholder 4"/>
          <p:cNvSpPr>
            <a:spLocks noGrp="1"/>
          </p:cNvSpPr>
          <p:nvPr>
            <p:ph type="ftr" sz="quarter" idx="11"/>
          </p:nvPr>
        </p:nvSpPr>
        <p:spPr/>
        <p:txBody>
          <a:bodyPr/>
          <a:lstStyle/>
          <a:p>
            <a:r>
              <a:rPr lang="en-US"/>
              <a:t>© Melethil 2017 </a:t>
            </a:r>
          </a:p>
        </p:txBody>
      </p:sp>
    </p:spTree>
    <p:extLst>
      <p:ext uri="{BB962C8B-B14F-4D97-AF65-F5344CB8AC3E}">
        <p14:creationId xmlns:p14="http://schemas.microsoft.com/office/powerpoint/2010/main" val="259198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0783" y="753419"/>
            <a:ext cx="7758545" cy="4281054"/>
          </a:xfrm>
        </p:spPr>
        <p:txBody>
          <a:bodyPr>
            <a:normAutofit fontScale="90000"/>
          </a:bodyPr>
          <a:lstStyle/>
          <a:p>
            <a:r>
              <a:rPr lang="en-US" sz="3200" dirty="0"/>
              <a:t>“And it turns out,” Feynman said, “that all of the information that man has carefully accumulated in all the books of the world can be written in a cube of material 1/200 of an inch wide – which is the barest piece of dust that can be made out by the human eye.  So,  there is </a:t>
            </a:r>
            <a:r>
              <a:rPr lang="en-US" sz="3200" i="1" dirty="0"/>
              <a:t>plenty </a:t>
            </a:r>
            <a:r>
              <a:rPr lang="en-US" sz="3200" dirty="0"/>
              <a:t>of room at the bottom.  Don’t tell  me about microfilm! </a:t>
            </a:r>
            <a:br>
              <a:rPr lang="en-US" sz="3200" dirty="0"/>
            </a:br>
            <a:r>
              <a:rPr lang="en-US" sz="3200" dirty="0"/>
              <a:t>				</a:t>
            </a:r>
            <a:r>
              <a:rPr lang="en-US" sz="3200" i="1" dirty="0"/>
              <a:t>- Richard Feynman </a:t>
            </a:r>
            <a:br>
              <a:rPr lang="en-US" sz="3200" i="1" dirty="0"/>
            </a:br>
            <a:br>
              <a:rPr lang="en-US" sz="3200" i="1" dirty="0"/>
            </a:br>
            <a:r>
              <a:rPr lang="en-US" sz="3200" dirty="0"/>
              <a:t>p.  115/Harris</a:t>
            </a:r>
          </a:p>
        </p:txBody>
      </p:sp>
      <p:sp>
        <p:nvSpPr>
          <p:cNvPr id="4" name="Date Placeholder 3"/>
          <p:cNvSpPr>
            <a:spLocks noGrp="1"/>
          </p:cNvSpPr>
          <p:nvPr>
            <p:ph type="dt" sz="half" idx="10"/>
          </p:nvPr>
        </p:nvSpPr>
        <p:spPr/>
        <p:txBody>
          <a:bodyPr/>
          <a:lstStyle/>
          <a:p>
            <a:r>
              <a:rPr lang="en-US"/>
              <a:t> </a:t>
            </a:r>
          </a:p>
        </p:txBody>
      </p:sp>
      <p:sp>
        <p:nvSpPr>
          <p:cNvPr id="5" name="Footer Placeholder 4"/>
          <p:cNvSpPr>
            <a:spLocks noGrp="1"/>
          </p:cNvSpPr>
          <p:nvPr>
            <p:ph type="ftr" sz="quarter" idx="11"/>
          </p:nvPr>
        </p:nvSpPr>
        <p:spPr/>
        <p:txBody>
          <a:bodyPr/>
          <a:lstStyle/>
          <a:p>
            <a:r>
              <a:rPr lang="en-US"/>
              <a:t>© Melethil 2017 </a:t>
            </a:r>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241976652"/>
              </p:ext>
            </p:extLst>
          </p:nvPr>
        </p:nvGraphicFramePr>
        <p:xfrm>
          <a:off x="249382" y="753419"/>
          <a:ext cx="3168072" cy="4691418"/>
        </p:xfrm>
        <a:graphic>
          <a:graphicData uri="http://schemas.openxmlformats.org/presentationml/2006/ole">
            <mc:AlternateContent xmlns:mc="http://schemas.openxmlformats.org/markup-compatibility/2006">
              <mc:Choice xmlns:v="urn:schemas-microsoft-com:vml" Requires="v">
                <p:oleObj spid="_x0000_s4129" name="Acrobat Document" r:id="rId3" imgW="3035177" imgH="4406791" progId="AcroExch.Document.DC">
                  <p:embed/>
                </p:oleObj>
              </mc:Choice>
              <mc:Fallback>
                <p:oleObj name="Acrobat Document" r:id="rId3" imgW="3035177" imgH="4406791" progId="AcroExch.Document.DC">
                  <p:embed/>
                  <p:pic>
                    <p:nvPicPr>
                      <p:cNvPr id="0" name=""/>
                      <p:cNvPicPr/>
                      <p:nvPr/>
                    </p:nvPicPr>
                    <p:blipFill>
                      <a:blip r:embed="rId4"/>
                      <a:stretch>
                        <a:fillRect/>
                      </a:stretch>
                    </p:blipFill>
                    <p:spPr>
                      <a:xfrm>
                        <a:off x="249382" y="753419"/>
                        <a:ext cx="3168072" cy="4691418"/>
                      </a:xfrm>
                      <a:prstGeom prst="rect">
                        <a:avLst/>
                      </a:prstGeom>
                    </p:spPr>
                  </p:pic>
                </p:oleObj>
              </mc:Fallback>
            </mc:AlternateContent>
          </a:graphicData>
        </a:graphic>
      </p:graphicFrame>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1498" y="2046157"/>
            <a:ext cx="601051" cy="574767"/>
          </a:xfrm>
          <a:prstGeom prst="rect">
            <a:avLst/>
          </a:prstGeom>
        </p:spPr>
      </p:pic>
    </p:spTree>
    <p:extLst>
      <p:ext uri="{BB962C8B-B14F-4D97-AF65-F5344CB8AC3E}">
        <p14:creationId xmlns:p14="http://schemas.microsoft.com/office/powerpoint/2010/main" val="4257373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703" y="0"/>
            <a:ext cx="10515600" cy="1325563"/>
          </a:xfrm>
        </p:spPr>
        <p:txBody>
          <a:bodyPr/>
          <a:lstStyle/>
          <a:p>
            <a:pPr algn="ctr"/>
            <a:r>
              <a:rPr lang="en-US" b="1" dirty="0">
                <a:solidFill>
                  <a:srgbClr val="C00000"/>
                </a:solidFill>
                <a:latin typeface="Times New Roman" panose="02020603050405020304" pitchFamily="18" charset="0"/>
                <a:cs typeface="Times New Roman" panose="02020603050405020304" pitchFamily="18" charset="0"/>
              </a:rPr>
              <a:t>How to get a patent on an invention?</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92756449"/>
              </p:ext>
            </p:extLst>
          </p:nvPr>
        </p:nvGraphicFramePr>
        <p:xfrm>
          <a:off x="484741" y="1345507"/>
          <a:ext cx="9727684" cy="4913549"/>
        </p:xfrm>
        <a:graphic>
          <a:graphicData uri="http://schemas.openxmlformats.org/drawingml/2006/table">
            <a:tbl>
              <a:tblPr firstRow="1" bandRow="1">
                <a:tableStyleId>{5C22544A-7EE6-4342-B048-85BDC9FD1C3A}</a:tableStyleId>
              </a:tblPr>
              <a:tblGrid>
                <a:gridCol w="3840480">
                  <a:extLst>
                    <a:ext uri="{9D8B030D-6E8A-4147-A177-3AD203B41FA5}">
                      <a16:colId xmlns:a16="http://schemas.microsoft.com/office/drawing/2014/main" val="1228426663"/>
                    </a:ext>
                  </a:extLst>
                </a:gridCol>
                <a:gridCol w="5887204">
                  <a:extLst>
                    <a:ext uri="{9D8B030D-6E8A-4147-A177-3AD203B41FA5}">
                      <a16:colId xmlns:a16="http://schemas.microsoft.com/office/drawing/2014/main" val="1817360112"/>
                    </a:ext>
                  </a:extLst>
                </a:gridCol>
              </a:tblGrid>
              <a:tr h="1431562">
                <a:tc>
                  <a:txBody>
                    <a:bodyPr/>
                    <a:lstStyle/>
                    <a:p>
                      <a:r>
                        <a:rPr lang="en-US" sz="4800" b="0" i="0" dirty="0">
                          <a:latin typeface="Times New Roman" panose="02020603050405020304" pitchFamily="18" charset="0"/>
                          <a:cs typeface="Times New Roman" panose="02020603050405020304" pitchFamily="18" charset="0"/>
                        </a:rPr>
                        <a:t>Criteria</a:t>
                      </a:r>
                    </a:p>
                  </a:txBody>
                  <a:tcPr/>
                </a:tc>
                <a:tc>
                  <a:txBody>
                    <a:bodyPr/>
                    <a:lstStyle/>
                    <a:p>
                      <a:r>
                        <a:rPr lang="en-US" sz="4800" b="0" i="0" dirty="0">
                          <a:latin typeface="Times New Roman" panose="02020603050405020304" pitchFamily="18" charset="0"/>
                          <a:cs typeface="Times New Roman" panose="02020603050405020304" pitchFamily="18" charset="0"/>
                        </a:rPr>
                        <a:t>Patent Statute </a:t>
                      </a:r>
                    </a:p>
                    <a:p>
                      <a:r>
                        <a:rPr lang="en-US" sz="4800" b="0" i="0" dirty="0">
                          <a:latin typeface="Times New Roman" panose="02020603050405020304" pitchFamily="18" charset="0"/>
                          <a:cs typeface="Times New Roman" panose="02020603050405020304" pitchFamily="18" charset="0"/>
                        </a:rPr>
                        <a:t>(35 U.S.C.)</a:t>
                      </a:r>
                    </a:p>
                  </a:txBody>
                  <a:tcPr/>
                </a:tc>
                <a:extLst>
                  <a:ext uri="{0D108BD9-81ED-4DB2-BD59-A6C34878D82A}">
                    <a16:rowId xmlns:a16="http://schemas.microsoft.com/office/drawing/2014/main" val="1955753071"/>
                  </a:ext>
                </a:extLst>
              </a:tr>
              <a:tr h="645606">
                <a:tc>
                  <a:txBody>
                    <a:bodyPr/>
                    <a:lstStyle/>
                    <a:p>
                      <a:r>
                        <a:rPr lang="en-US" sz="4000" b="0" i="0" dirty="0">
                          <a:latin typeface="Times New Roman" panose="02020603050405020304" pitchFamily="18" charset="0"/>
                          <a:cs typeface="Times New Roman" panose="02020603050405020304" pitchFamily="18" charset="0"/>
                        </a:rPr>
                        <a:t>Utility</a:t>
                      </a:r>
                    </a:p>
                  </a:txBody>
                  <a:tcPr/>
                </a:tc>
                <a:tc>
                  <a:txBody>
                    <a:bodyPr/>
                    <a:lstStyle/>
                    <a:p>
                      <a:r>
                        <a:rPr lang="en-US" sz="4000" b="0" i="0" dirty="0">
                          <a:latin typeface="Times New Roman" panose="02020603050405020304" pitchFamily="18" charset="0"/>
                          <a:cs typeface="Times New Roman" panose="02020603050405020304" pitchFamily="18" charset="0"/>
                        </a:rPr>
                        <a:t>§101</a:t>
                      </a:r>
                    </a:p>
                  </a:txBody>
                  <a:tcPr/>
                </a:tc>
                <a:extLst>
                  <a:ext uri="{0D108BD9-81ED-4DB2-BD59-A6C34878D82A}">
                    <a16:rowId xmlns:a16="http://schemas.microsoft.com/office/drawing/2014/main" val="4224514518"/>
                  </a:ext>
                </a:extLst>
              </a:tr>
              <a:tr h="589467">
                <a:tc>
                  <a:txBody>
                    <a:bodyPr/>
                    <a:lstStyle/>
                    <a:p>
                      <a:r>
                        <a:rPr lang="en-US" sz="3600" b="0" i="0" dirty="0">
                          <a:latin typeface="Times New Roman" panose="02020603050405020304" pitchFamily="18" charset="0"/>
                          <a:cs typeface="Times New Roman" panose="02020603050405020304" pitchFamily="18" charset="0"/>
                        </a:rPr>
                        <a:t>Novelty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0" i="0" dirty="0">
                          <a:latin typeface="Times New Roman" panose="02020603050405020304" pitchFamily="18" charset="0"/>
                          <a:cs typeface="Times New Roman" panose="02020603050405020304" pitchFamily="18" charset="0"/>
                        </a:rPr>
                        <a:t>§102</a:t>
                      </a:r>
                    </a:p>
                  </a:txBody>
                  <a:tcPr/>
                </a:tc>
                <a:extLst>
                  <a:ext uri="{0D108BD9-81ED-4DB2-BD59-A6C34878D82A}">
                    <a16:rowId xmlns:a16="http://schemas.microsoft.com/office/drawing/2014/main" val="444437736"/>
                  </a:ext>
                </a:extLst>
              </a:tr>
              <a:tr h="645606">
                <a:tc>
                  <a:txBody>
                    <a:bodyPr/>
                    <a:lstStyle/>
                    <a:p>
                      <a:r>
                        <a:rPr lang="en-US" sz="4000" b="0" i="0" dirty="0">
                          <a:latin typeface="Times New Roman" panose="02020603050405020304" pitchFamily="18" charset="0"/>
                          <a:cs typeface="Times New Roman" panose="02020603050405020304" pitchFamily="18" charset="0"/>
                        </a:rPr>
                        <a:t>Non-obviousness</a:t>
                      </a:r>
                    </a:p>
                  </a:txBody>
                  <a:tcPr/>
                </a:tc>
                <a:tc>
                  <a:txBody>
                    <a:bodyPr/>
                    <a:lstStyle/>
                    <a:p>
                      <a:r>
                        <a:rPr lang="en-US" sz="4000" b="0" i="0" dirty="0">
                          <a:latin typeface="Times New Roman" panose="02020603050405020304" pitchFamily="18" charset="0"/>
                          <a:cs typeface="Times New Roman" panose="02020603050405020304" pitchFamily="18" charset="0"/>
                        </a:rPr>
                        <a:t>§103 </a:t>
                      </a:r>
                      <a:r>
                        <a:rPr lang="en-US" sz="4000" b="0" i="0" dirty="0">
                          <a:solidFill>
                            <a:srgbClr val="A50021"/>
                          </a:solidFill>
                          <a:latin typeface="Times New Roman" panose="02020603050405020304" pitchFamily="18" charset="0"/>
                          <a:cs typeface="Times New Roman" panose="02020603050405020304" pitchFamily="18" charset="0"/>
                        </a:rPr>
                        <a:t>(“PHOSITA”)</a:t>
                      </a:r>
                    </a:p>
                  </a:txBody>
                  <a:tcPr/>
                </a:tc>
                <a:extLst>
                  <a:ext uri="{0D108BD9-81ED-4DB2-BD59-A6C34878D82A}">
                    <a16:rowId xmlns:a16="http://schemas.microsoft.com/office/drawing/2014/main" val="4090499021"/>
                  </a:ext>
                </a:extLst>
              </a:tr>
              <a:tr h="951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0" i="0" dirty="0">
                          <a:latin typeface="Times New Roman" panose="02020603050405020304" pitchFamily="18" charset="0"/>
                          <a:cs typeface="Times New Roman" panose="02020603050405020304" pitchFamily="18" charset="0"/>
                        </a:rPr>
                        <a:t>Enablement</a:t>
                      </a:r>
                    </a:p>
                  </a:txBody>
                  <a:tcPr/>
                </a:tc>
                <a:tc>
                  <a:txBody>
                    <a:bodyPr/>
                    <a:lstStyle/>
                    <a:p>
                      <a:r>
                        <a:rPr lang="en-US" sz="3600" b="0" i="0" dirty="0">
                          <a:latin typeface="Times New Roman" panose="02020603050405020304" pitchFamily="18" charset="0"/>
                          <a:cs typeface="Times New Roman" panose="02020603050405020304" pitchFamily="18" charset="0"/>
                        </a:rPr>
                        <a:t>§112   </a:t>
                      </a:r>
                      <a:endParaRPr lang="en-US" sz="3600" dirty="0"/>
                    </a:p>
                  </a:txBody>
                  <a:tcPr/>
                </a:tc>
                <a:extLst>
                  <a:ext uri="{0D108BD9-81ED-4DB2-BD59-A6C34878D82A}">
                    <a16:rowId xmlns:a16="http://schemas.microsoft.com/office/drawing/2014/main" val="2355406085"/>
                  </a:ext>
                </a:extLst>
              </a:tr>
              <a:tr h="351228">
                <a:tc gridSpan="2">
                  <a:txBody>
                    <a:bodyPr/>
                    <a:lstStyle/>
                    <a:p>
                      <a:r>
                        <a:rPr lang="en-US" dirty="0"/>
                        <a:t>R. </a:t>
                      </a:r>
                      <a:r>
                        <a:rPr lang="en-US" dirty="0" err="1"/>
                        <a:t>Bawa</a:t>
                      </a:r>
                      <a:r>
                        <a:rPr lang="en-US" dirty="0"/>
                        <a:t>, S. Melethil, W.J. Simmons  and D. Harris, The SciTech Lawyer Fall  2008</a:t>
                      </a:r>
                    </a:p>
                  </a:txBody>
                  <a:tcPr/>
                </a:tc>
                <a:tc hMerge="1">
                  <a:txBody>
                    <a:bodyPr/>
                    <a:lstStyle/>
                    <a:p>
                      <a:endParaRPr lang="en-US" dirty="0"/>
                    </a:p>
                  </a:txBody>
                  <a:tcPr/>
                </a:tc>
                <a:extLst>
                  <a:ext uri="{0D108BD9-81ED-4DB2-BD59-A6C34878D82A}">
                    <a16:rowId xmlns:a16="http://schemas.microsoft.com/office/drawing/2014/main" val="3485126325"/>
                  </a:ext>
                </a:extLst>
              </a:tr>
            </a:tbl>
          </a:graphicData>
        </a:graphic>
      </p:graphicFrame>
      <p:sp>
        <p:nvSpPr>
          <p:cNvPr id="4" name="Date Placeholder 3"/>
          <p:cNvSpPr>
            <a:spLocks noGrp="1"/>
          </p:cNvSpPr>
          <p:nvPr>
            <p:ph type="dt" sz="half" idx="10"/>
          </p:nvPr>
        </p:nvSpPr>
        <p:spPr/>
        <p:txBody>
          <a:bodyPr/>
          <a:lstStyle/>
          <a:p>
            <a:r>
              <a:rPr lang="en-US"/>
              <a:t> </a:t>
            </a:r>
          </a:p>
        </p:txBody>
      </p:sp>
      <p:sp>
        <p:nvSpPr>
          <p:cNvPr id="5" name="Footer Placeholder 4"/>
          <p:cNvSpPr>
            <a:spLocks noGrp="1"/>
          </p:cNvSpPr>
          <p:nvPr>
            <p:ph type="ftr" sz="quarter" idx="11"/>
          </p:nvPr>
        </p:nvSpPr>
        <p:spPr>
          <a:xfrm>
            <a:off x="3581400" y="6255555"/>
            <a:ext cx="4114800" cy="365125"/>
          </a:xfrm>
        </p:spPr>
        <p:txBody>
          <a:bodyPr/>
          <a:lstStyle/>
          <a:p>
            <a:r>
              <a:rPr lang="en-US"/>
              <a:t>© Melethil 2017 </a:t>
            </a:r>
          </a:p>
        </p:txBody>
      </p:sp>
    </p:spTree>
    <p:extLst>
      <p:ext uri="{BB962C8B-B14F-4D97-AF65-F5344CB8AC3E}">
        <p14:creationId xmlns:p14="http://schemas.microsoft.com/office/powerpoint/2010/main" val="3391132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r>
              <a:rPr lang="en-US" altLang="en-US" sz="1400"/>
              <a:t> </a:t>
            </a:r>
          </a:p>
        </p:txBody>
      </p:sp>
      <p:sp>
        <p:nvSpPr>
          <p:cNvPr id="21507" name="Rectangle 2"/>
          <p:cNvSpPr>
            <a:spLocks noGrp="1" noChangeArrowheads="1"/>
          </p:cNvSpPr>
          <p:nvPr>
            <p:ph type="title"/>
          </p:nvPr>
        </p:nvSpPr>
        <p:spPr/>
        <p:txBody>
          <a:bodyPr/>
          <a:lstStyle/>
          <a:p>
            <a:pPr eaLnBrk="1" hangingPunct="1"/>
            <a:r>
              <a:rPr lang="en-US" altLang="en-US" sz="4000">
                <a:solidFill>
                  <a:srgbClr val="000099"/>
                </a:solidFill>
              </a:rPr>
              <a:t>Which word is open to interpretation?</a:t>
            </a:r>
            <a:r>
              <a:rPr lang="en-US" altLang="en-US" sz="4000"/>
              <a:t>   </a:t>
            </a:r>
          </a:p>
        </p:txBody>
      </p:sp>
      <p:sp>
        <p:nvSpPr>
          <p:cNvPr id="21508" name="Rectangle 3"/>
          <p:cNvSpPr>
            <a:spLocks noGrp="1" noChangeArrowheads="1"/>
          </p:cNvSpPr>
          <p:nvPr>
            <p:ph type="body" idx="1"/>
          </p:nvPr>
        </p:nvSpPr>
        <p:spPr/>
        <p:txBody>
          <a:bodyPr/>
          <a:lstStyle/>
          <a:p>
            <a:pPr eaLnBrk="1" hangingPunct="1">
              <a:buFontTx/>
              <a:buNone/>
            </a:pPr>
            <a:r>
              <a:rPr lang="en-US" altLang="en-US">
                <a:solidFill>
                  <a:srgbClr val="FF0000"/>
                </a:solidFill>
              </a:rPr>
              <a:t>Claim 2. </a:t>
            </a:r>
          </a:p>
          <a:p>
            <a:pPr eaLnBrk="1" hangingPunct="1">
              <a:buFontTx/>
              <a:buNone/>
            </a:pPr>
            <a:endParaRPr lang="en-US" altLang="en-US">
              <a:solidFill>
                <a:srgbClr val="FF0000"/>
              </a:solidFill>
            </a:endParaRPr>
          </a:p>
          <a:p>
            <a:pPr eaLnBrk="1" hangingPunct="1">
              <a:buFontTx/>
              <a:buNone/>
            </a:pPr>
            <a:r>
              <a:rPr lang="en-US" altLang="en-US"/>
              <a:t>	</a:t>
            </a:r>
            <a:r>
              <a:rPr lang="en-US" altLang="en-US">
                <a:solidFill>
                  <a:srgbClr val="006600"/>
                </a:solidFill>
              </a:rPr>
              <a:t>A touch probe . . .  the probe generating a trigger signal when said sensing tip contacts an object . .</a:t>
            </a:r>
            <a:r>
              <a:rPr lang="en-US" altLang="en-US"/>
              <a:t> .</a:t>
            </a:r>
          </a:p>
          <a:p>
            <a:pPr eaLnBrk="1" hangingPunct="1"/>
            <a:endParaRPr lang="en-US" altLang="en-US"/>
          </a:p>
          <a:p>
            <a:pPr eaLnBrk="1" hangingPunct="1">
              <a:buFontTx/>
              <a:buNone/>
            </a:pPr>
            <a:r>
              <a:rPr lang="en-US" altLang="en-US">
                <a:solidFill>
                  <a:srgbClr val="660033"/>
                </a:solidFill>
              </a:rPr>
              <a:t>(Touch Probe, US patent 5,491,904)  </a:t>
            </a:r>
          </a:p>
        </p:txBody>
      </p:sp>
      <p:sp>
        <p:nvSpPr>
          <p:cNvPr id="2" name="Footer Placeholder 1"/>
          <p:cNvSpPr>
            <a:spLocks noGrp="1"/>
          </p:cNvSpPr>
          <p:nvPr>
            <p:ph type="ftr" sz="quarter" idx="11"/>
          </p:nvPr>
        </p:nvSpPr>
        <p:spPr/>
        <p:txBody>
          <a:bodyPr/>
          <a:lstStyle/>
          <a:p>
            <a:r>
              <a:rPr lang="en-US"/>
              <a:t>© Melethil 2017 </a:t>
            </a:r>
          </a:p>
        </p:txBody>
      </p:sp>
    </p:spTree>
    <p:extLst>
      <p:ext uri="{BB962C8B-B14F-4D97-AF65-F5344CB8AC3E}">
        <p14:creationId xmlns:p14="http://schemas.microsoft.com/office/powerpoint/2010/main" val="4245431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r>
              <a:rPr lang="en-US" altLang="en-US" sz="1400"/>
              <a:t> </a:t>
            </a:r>
          </a:p>
        </p:txBody>
      </p:sp>
      <p:sp>
        <p:nvSpPr>
          <p:cNvPr id="214018" name="Rectangle 2"/>
          <p:cNvSpPr>
            <a:spLocks noGrp="1" noChangeArrowheads="1"/>
          </p:cNvSpPr>
          <p:nvPr>
            <p:ph type="title"/>
          </p:nvPr>
        </p:nvSpPr>
        <p:spPr/>
        <p:txBody>
          <a:bodyPr/>
          <a:lstStyle/>
          <a:p>
            <a:pPr eaLnBrk="1" hangingPunct="1"/>
            <a:r>
              <a:rPr lang="en-US" altLang="en-US" sz="4000">
                <a:solidFill>
                  <a:srgbClr val="000099"/>
                </a:solidFill>
              </a:rPr>
              <a:t>Which word is open to interpretation?</a:t>
            </a:r>
            <a:r>
              <a:rPr lang="en-US" altLang="en-US" sz="4000"/>
              <a:t>   </a:t>
            </a:r>
          </a:p>
        </p:txBody>
      </p:sp>
      <p:sp>
        <p:nvSpPr>
          <p:cNvPr id="22532" name="Rectangle 3"/>
          <p:cNvSpPr>
            <a:spLocks noGrp="1" noChangeArrowheads="1"/>
          </p:cNvSpPr>
          <p:nvPr>
            <p:ph type="body" idx="1"/>
          </p:nvPr>
        </p:nvSpPr>
        <p:spPr>
          <a:xfrm>
            <a:off x="1981200" y="1600200"/>
            <a:ext cx="8229600" cy="3124200"/>
          </a:xfrm>
        </p:spPr>
        <p:txBody>
          <a:bodyPr/>
          <a:lstStyle/>
          <a:p>
            <a:pPr eaLnBrk="1" hangingPunct="1">
              <a:buFontTx/>
              <a:buNone/>
            </a:pPr>
            <a:r>
              <a:rPr lang="en-US" altLang="en-US">
                <a:solidFill>
                  <a:srgbClr val="FF0000"/>
                </a:solidFill>
              </a:rPr>
              <a:t>Claim 2. </a:t>
            </a:r>
          </a:p>
          <a:p>
            <a:pPr eaLnBrk="1" hangingPunct="1">
              <a:buFontTx/>
              <a:buNone/>
            </a:pPr>
            <a:endParaRPr lang="en-US" altLang="en-US" b="1">
              <a:solidFill>
                <a:srgbClr val="FF0000"/>
              </a:solidFill>
            </a:endParaRPr>
          </a:p>
          <a:p>
            <a:pPr eaLnBrk="1" hangingPunct="1">
              <a:buFontTx/>
              <a:buNone/>
            </a:pPr>
            <a:r>
              <a:rPr lang="en-US" altLang="en-US"/>
              <a:t>	</a:t>
            </a:r>
            <a:r>
              <a:rPr lang="en-US" altLang="en-US">
                <a:solidFill>
                  <a:srgbClr val="006600"/>
                </a:solidFill>
              </a:rPr>
              <a:t>A touch probe . . .  the probe generating a trigger signal </a:t>
            </a:r>
            <a:r>
              <a:rPr lang="en-US" altLang="en-US" sz="4000" b="1" u="sng">
                <a:solidFill>
                  <a:srgbClr val="006600"/>
                </a:solidFill>
              </a:rPr>
              <a:t>when</a:t>
            </a:r>
            <a:r>
              <a:rPr lang="en-US" altLang="en-US">
                <a:solidFill>
                  <a:srgbClr val="006600"/>
                </a:solidFill>
              </a:rPr>
              <a:t> said sensing tip contacts an object . .</a:t>
            </a:r>
            <a:r>
              <a:rPr lang="en-US" altLang="en-US"/>
              <a:t> .</a:t>
            </a:r>
          </a:p>
          <a:p>
            <a:pPr eaLnBrk="1" hangingPunct="1"/>
            <a:endParaRPr lang="en-US" altLang="en-US"/>
          </a:p>
        </p:txBody>
      </p:sp>
      <p:sp>
        <p:nvSpPr>
          <p:cNvPr id="214020" name="Text Box 4"/>
          <p:cNvSpPr txBox="1">
            <a:spLocks noChangeArrowheads="1"/>
          </p:cNvSpPr>
          <p:nvPr/>
        </p:nvSpPr>
        <p:spPr bwMode="auto">
          <a:xfrm>
            <a:off x="2209800" y="4572000"/>
            <a:ext cx="7620000"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eaLnBrk="1" hangingPunct="1">
              <a:spcBef>
                <a:spcPct val="20000"/>
              </a:spcBef>
            </a:pPr>
            <a:r>
              <a:rPr lang="en-US" altLang="en-US" sz="3200">
                <a:solidFill>
                  <a:srgbClr val="660033"/>
                </a:solidFill>
              </a:rPr>
              <a:t>[Renishaw PLC  v. Marposs Societa’ Per Azioni 158 F.3d. 1243(Fed. Cir. 1998)]</a:t>
            </a:r>
          </a:p>
          <a:p>
            <a:pPr eaLnBrk="1" hangingPunct="1">
              <a:spcBef>
                <a:spcPct val="50000"/>
              </a:spcBef>
            </a:pPr>
            <a:endParaRPr lang="en-US" altLang="en-US" sz="3200"/>
          </a:p>
        </p:txBody>
      </p:sp>
      <p:sp>
        <p:nvSpPr>
          <p:cNvPr id="2" name="Footer Placeholder 1"/>
          <p:cNvSpPr>
            <a:spLocks noGrp="1"/>
          </p:cNvSpPr>
          <p:nvPr>
            <p:ph type="ftr" sz="quarter" idx="11"/>
          </p:nvPr>
        </p:nvSpPr>
        <p:spPr/>
        <p:txBody>
          <a:bodyPr/>
          <a:lstStyle/>
          <a:p>
            <a:r>
              <a:rPr lang="en-US"/>
              <a:t>© Melethil 2017 </a:t>
            </a:r>
          </a:p>
        </p:txBody>
      </p:sp>
    </p:spTree>
    <p:extLst>
      <p:ext uri="{BB962C8B-B14F-4D97-AF65-F5344CB8AC3E}">
        <p14:creationId xmlns:p14="http://schemas.microsoft.com/office/powerpoint/2010/main" val="139037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214018"/>
                                        </p:tgtEl>
                                      </p:cBhvr>
                                    </p:animEffect>
                                    <p:animScale>
                                      <p:cBhvr>
                                        <p:cTn id="7" dur="250" autoRev="1" fill="hold"/>
                                        <p:tgtEl>
                                          <p:spTgt spid="214018"/>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4020"/>
                                        </p:tgtEl>
                                        <p:attrNameLst>
                                          <p:attrName>style.visibility</p:attrName>
                                        </p:attrNameLst>
                                      </p:cBhvr>
                                      <p:to>
                                        <p:strVal val="visible"/>
                                      </p:to>
                                    </p:set>
                                    <p:anim calcmode="lin" valueType="num">
                                      <p:cBhvr additive="base">
                                        <p:cTn id="12" dur="500" fill="hold"/>
                                        <p:tgtEl>
                                          <p:spTgt spid="214020"/>
                                        </p:tgtEl>
                                        <p:attrNameLst>
                                          <p:attrName>ppt_x</p:attrName>
                                        </p:attrNameLst>
                                      </p:cBhvr>
                                      <p:tavLst>
                                        <p:tav tm="0">
                                          <p:val>
                                            <p:strVal val="#ppt_x"/>
                                          </p:val>
                                        </p:tav>
                                        <p:tav tm="100000">
                                          <p:val>
                                            <p:strVal val="#ppt_x"/>
                                          </p:val>
                                        </p:tav>
                                      </p:tavLst>
                                    </p:anim>
                                    <p:anim calcmode="lin" valueType="num">
                                      <p:cBhvr additive="base">
                                        <p:cTn id="13" dur="500" fill="hold"/>
                                        <p:tgtEl>
                                          <p:spTgt spid="2140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8" grpId="0"/>
      <p:bldP spid="2140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r>
              <a:rPr lang="en-US" altLang="en-US" sz="1400"/>
              <a:t> </a:t>
            </a:r>
          </a:p>
        </p:txBody>
      </p:sp>
      <p:sp>
        <p:nvSpPr>
          <p:cNvPr id="20483" name="Rectangle 2"/>
          <p:cNvSpPr>
            <a:spLocks noGrp="1" noChangeArrowheads="1"/>
          </p:cNvSpPr>
          <p:nvPr>
            <p:ph type="title"/>
          </p:nvPr>
        </p:nvSpPr>
        <p:spPr>
          <a:xfrm>
            <a:off x="394771" y="2037336"/>
            <a:ext cx="11402458" cy="1565179"/>
          </a:xfrm>
        </p:spPr>
        <p:txBody>
          <a:bodyPr/>
          <a:lstStyle/>
          <a:p>
            <a:pPr eaLnBrk="1" hangingPunct="1"/>
            <a:r>
              <a:rPr lang="en-US" altLang="en-US" sz="4800" dirty="0">
                <a:solidFill>
                  <a:srgbClr val="660066"/>
                </a:solidFill>
                <a:latin typeface="Times New Roman" panose="02020603050405020304" pitchFamily="18" charset="0"/>
                <a:cs typeface="Times New Roman" panose="02020603050405020304" pitchFamily="18" charset="0"/>
              </a:rPr>
              <a:t>Meaning of words big part of patent disputes</a:t>
            </a:r>
          </a:p>
        </p:txBody>
      </p:sp>
      <p:sp>
        <p:nvSpPr>
          <p:cNvPr id="20484" name="Rectangle 3"/>
          <p:cNvSpPr>
            <a:spLocks noGrp="1" noChangeArrowheads="1"/>
          </p:cNvSpPr>
          <p:nvPr>
            <p:ph type="body" idx="1"/>
          </p:nvPr>
        </p:nvSpPr>
        <p:spPr>
          <a:xfrm>
            <a:off x="1981200" y="5791201"/>
            <a:ext cx="152400" cy="334963"/>
          </a:xfrm>
        </p:spPr>
        <p:txBody>
          <a:bodyPr/>
          <a:lstStyle/>
          <a:p>
            <a:pPr eaLnBrk="1" hangingPunct="1">
              <a:lnSpc>
                <a:spcPct val="80000"/>
              </a:lnSpc>
            </a:pPr>
            <a:endParaRPr lang="en-US" altLang="en-US" sz="1800"/>
          </a:p>
        </p:txBody>
      </p:sp>
      <p:sp>
        <p:nvSpPr>
          <p:cNvPr id="2" name="Footer Placeholder 1"/>
          <p:cNvSpPr>
            <a:spLocks noGrp="1"/>
          </p:cNvSpPr>
          <p:nvPr>
            <p:ph type="ftr" sz="quarter" idx="11"/>
          </p:nvPr>
        </p:nvSpPr>
        <p:spPr/>
        <p:txBody>
          <a:bodyPr/>
          <a:lstStyle/>
          <a:p>
            <a:r>
              <a:rPr lang="en-US"/>
              <a:t>© Melethil 2017 </a:t>
            </a:r>
          </a:p>
        </p:txBody>
      </p:sp>
      <p:sp>
        <p:nvSpPr>
          <p:cNvPr id="3" name="TextBox 2"/>
          <p:cNvSpPr txBox="1"/>
          <p:nvPr/>
        </p:nvSpPr>
        <p:spPr>
          <a:xfrm>
            <a:off x="2633031" y="683046"/>
            <a:ext cx="3668617" cy="769441"/>
          </a:xfrm>
          <a:prstGeom prst="rect">
            <a:avLst/>
          </a:prstGeom>
          <a:noFill/>
        </p:spPr>
        <p:txBody>
          <a:bodyPr wrap="square" rtlCol="0">
            <a:spAutoFit/>
          </a:bodyPr>
          <a:lstStyle/>
          <a:p>
            <a:r>
              <a:rPr lang="en-US" sz="4400" dirty="0">
                <a:solidFill>
                  <a:srgbClr val="A50021"/>
                </a:solidFill>
                <a:latin typeface="Times New Roman" panose="02020603050405020304" pitchFamily="18" charset="0"/>
                <a:cs typeface="Times New Roman" panose="02020603050405020304" pitchFamily="18" charset="0"/>
              </a:rPr>
              <a:t>Fighting Words</a:t>
            </a:r>
          </a:p>
        </p:txBody>
      </p:sp>
    </p:spTree>
    <p:extLst>
      <p:ext uri="{BB962C8B-B14F-4D97-AF65-F5344CB8AC3E}">
        <p14:creationId xmlns:p14="http://schemas.microsoft.com/office/powerpoint/2010/main" val="3049593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25917"/>
          </a:xfrm>
        </p:spPr>
        <p:txBody>
          <a:bodyPr>
            <a:normAutofit/>
          </a:bodyPr>
          <a:lstStyle/>
          <a:p>
            <a:r>
              <a:rPr lang="en-US" dirty="0" err="1">
                <a:solidFill>
                  <a:srgbClr val="A50021"/>
                </a:solidFill>
                <a:latin typeface="Times New Roman" panose="02020603050405020304" pitchFamily="18" charset="0"/>
                <a:cs typeface="Times New Roman" panose="02020603050405020304" pitchFamily="18" charset="0"/>
              </a:rPr>
              <a:t>Abraxane</a:t>
            </a:r>
            <a:endParaRPr lang="en-US" dirty="0">
              <a:solidFill>
                <a:srgbClr val="A5002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en-US" dirty="0"/>
          </a:p>
        </p:txBody>
      </p:sp>
      <p:sp>
        <p:nvSpPr>
          <p:cNvPr id="4" name="Date Placeholder 3"/>
          <p:cNvSpPr>
            <a:spLocks noGrp="1"/>
          </p:cNvSpPr>
          <p:nvPr>
            <p:ph type="dt" sz="half" idx="10"/>
          </p:nvPr>
        </p:nvSpPr>
        <p:spPr/>
        <p:txBody>
          <a:bodyPr/>
          <a:lstStyle/>
          <a:p>
            <a:r>
              <a:rPr lang="en-US"/>
              <a:t> </a:t>
            </a:r>
          </a:p>
        </p:txBody>
      </p:sp>
      <p:sp>
        <p:nvSpPr>
          <p:cNvPr id="5" name="Footer Placeholder 4"/>
          <p:cNvSpPr>
            <a:spLocks noGrp="1"/>
          </p:cNvSpPr>
          <p:nvPr>
            <p:ph type="ftr" sz="quarter" idx="11"/>
          </p:nvPr>
        </p:nvSpPr>
        <p:spPr/>
        <p:txBody>
          <a:bodyPr/>
          <a:lstStyle/>
          <a:p>
            <a:r>
              <a:rPr lang="en-US"/>
              <a:t>© Melethil 2017 </a:t>
            </a:r>
          </a:p>
        </p:txBody>
      </p:sp>
    </p:spTree>
    <p:extLst>
      <p:ext uri="{BB962C8B-B14F-4D97-AF65-F5344CB8AC3E}">
        <p14:creationId xmlns:p14="http://schemas.microsoft.com/office/powerpoint/2010/main" val="777751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title"/>
          </p:nvPr>
        </p:nvSpPr>
        <p:spPr>
          <a:xfrm>
            <a:off x="1841501" y="231776"/>
            <a:ext cx="8659813" cy="701675"/>
          </a:xfrm>
          <a:noFill/>
        </p:spPr>
        <p:txBody>
          <a:bodyPr anchor="b">
            <a:normAutofit fontScale="90000"/>
          </a:bodyPr>
          <a:lstStyle/>
          <a:p>
            <a:r>
              <a:rPr lang="en-US" sz="3400" dirty="0"/>
              <a:t>Nanoparticle Albumin-bound (</a:t>
            </a:r>
            <a:r>
              <a:rPr lang="en-US" sz="3400" i="1" dirty="0"/>
              <a:t>nab</a:t>
            </a:r>
            <a:r>
              <a:rPr lang="en-US" sz="3400" dirty="0"/>
              <a:t>) </a:t>
            </a:r>
            <a:br>
              <a:rPr lang="en-US" sz="3400" dirty="0"/>
            </a:br>
            <a:r>
              <a:rPr lang="en-US" sz="3400" dirty="0"/>
              <a:t>platform technology</a:t>
            </a:r>
          </a:p>
        </p:txBody>
      </p:sp>
      <p:sp>
        <p:nvSpPr>
          <p:cNvPr id="382980" name="Rectangle 4" descr="Text Frame: Hydrophobic drugs, e.g.,Paclitaxel, docetaxel, rapamycin etc. &#10;"/>
          <p:cNvSpPr>
            <a:spLocks noChangeArrowheads="1"/>
          </p:cNvSpPr>
          <p:nvPr/>
        </p:nvSpPr>
        <p:spPr bwMode="auto">
          <a:xfrm>
            <a:off x="1493837" y="5608639"/>
            <a:ext cx="2917826" cy="1190625"/>
          </a:xfrm>
          <a:prstGeom prst="rect">
            <a:avLst/>
          </a:prstGeom>
          <a:noFill/>
          <a:ln w="9525">
            <a:noFill/>
            <a:miter lim="800000"/>
            <a:headEnd/>
            <a:tailEnd/>
          </a:ln>
          <a:effectLst/>
        </p:spPr>
        <p:txBody>
          <a:bodyPr lIns="92075" tIns="46038" rIns="92075" bIns="46038">
            <a:spAutoFit/>
          </a:bodyPr>
          <a:lstStyle/>
          <a:p>
            <a:pPr>
              <a:lnSpc>
                <a:spcPct val="90000"/>
              </a:lnSpc>
              <a:defRPr/>
            </a:pPr>
            <a:r>
              <a:rPr lang="en-US" sz="2000" b="1" dirty="0">
                <a:solidFill>
                  <a:srgbClr val="800000"/>
                </a:solidFill>
                <a:latin typeface="Arial" pitchFamily="34" charset="0"/>
                <a:cs typeface="Arial" pitchFamily="34" charset="0"/>
              </a:rPr>
              <a:t>Hydrophobic drugs, e.g.,Paclitaxel, docetaxel, rapamycin etc.</a:t>
            </a:r>
          </a:p>
        </p:txBody>
      </p:sp>
      <p:sp>
        <p:nvSpPr>
          <p:cNvPr id="382981" name="Rectangle 5" descr="Text Frame: Albumin &#10;"/>
          <p:cNvSpPr>
            <a:spLocks noChangeArrowheads="1"/>
          </p:cNvSpPr>
          <p:nvPr/>
        </p:nvSpPr>
        <p:spPr bwMode="auto">
          <a:xfrm>
            <a:off x="2612036" y="1219889"/>
            <a:ext cx="1415452" cy="462307"/>
          </a:xfrm>
          <a:prstGeom prst="rect">
            <a:avLst/>
          </a:prstGeom>
          <a:noFill/>
          <a:ln w="9525">
            <a:noFill/>
            <a:miter lim="800000"/>
            <a:headEnd/>
            <a:tailEnd/>
          </a:ln>
          <a:effectLst/>
        </p:spPr>
        <p:txBody>
          <a:bodyPr wrap="none" lIns="92075" tIns="46038" rIns="92075" bIns="46038">
            <a:spAutoFit/>
          </a:bodyPr>
          <a:lstStyle/>
          <a:p>
            <a:pPr>
              <a:defRPr/>
            </a:pPr>
            <a:r>
              <a:rPr lang="en-US" sz="2400" b="1" dirty="0">
                <a:solidFill>
                  <a:srgbClr val="800000"/>
                </a:solidFill>
                <a:latin typeface="Arial" pitchFamily="34" charset="0"/>
                <a:cs typeface="Arial" pitchFamily="34" charset="0"/>
              </a:rPr>
              <a:t>Albumin</a:t>
            </a:r>
          </a:p>
        </p:txBody>
      </p:sp>
      <p:sp>
        <p:nvSpPr>
          <p:cNvPr id="15366" name="Oval 6" descr="Short Description: Hydrophobic drugs, e.g.,Paclitaxel, docetaxel, rapamycin etc. &#10;Long Description:  &#10;"/>
          <p:cNvSpPr>
            <a:spLocks noChangeArrowheads="1"/>
          </p:cNvSpPr>
          <p:nvPr/>
        </p:nvSpPr>
        <p:spPr bwMode="auto">
          <a:xfrm>
            <a:off x="4264026" y="2525714"/>
            <a:ext cx="1897063" cy="1995487"/>
          </a:xfrm>
          <a:prstGeom prst="ellipse">
            <a:avLst/>
          </a:prstGeom>
          <a:solidFill>
            <a:srgbClr val="FF0000"/>
          </a:solidFill>
          <a:ln w="76200">
            <a:solidFill>
              <a:srgbClr val="FF8409"/>
            </a:solidFill>
            <a:round/>
            <a:headEnd/>
            <a:tailEnd/>
          </a:ln>
        </p:spPr>
        <p:txBody>
          <a:bodyPr wrap="none" anchor="ctr"/>
          <a:lstStyle/>
          <a:p>
            <a:endParaRPr lang="en-US" dirty="0"/>
          </a:p>
        </p:txBody>
      </p:sp>
      <p:grpSp>
        <p:nvGrpSpPr>
          <p:cNvPr id="15367" name="Group 7" descr="Short Description: Albumin &#10;Long Description:  &#10;"/>
          <p:cNvGrpSpPr>
            <a:grpSpLocks/>
          </p:cNvGrpSpPr>
          <p:nvPr/>
        </p:nvGrpSpPr>
        <p:grpSpPr bwMode="auto">
          <a:xfrm>
            <a:off x="3897314" y="1782763"/>
            <a:ext cx="2719387" cy="3067050"/>
            <a:chOff x="1296" y="1332"/>
            <a:chExt cx="1927" cy="1932"/>
          </a:xfrm>
        </p:grpSpPr>
        <p:sp>
          <p:nvSpPr>
            <p:cNvPr id="15405" name="Freeform 8"/>
            <p:cNvSpPr>
              <a:spLocks/>
            </p:cNvSpPr>
            <p:nvPr/>
          </p:nvSpPr>
          <p:spPr bwMode="auto">
            <a:xfrm>
              <a:off x="2256" y="1488"/>
              <a:ext cx="276" cy="269"/>
            </a:xfrm>
            <a:custGeom>
              <a:avLst/>
              <a:gdLst>
                <a:gd name="T0" fmla="*/ 168 w 502"/>
                <a:gd name="T1" fmla="*/ 168 h 490"/>
                <a:gd name="T2" fmla="*/ 264 w 502"/>
                <a:gd name="T3" fmla="*/ 120 h 490"/>
                <a:gd name="T4" fmla="*/ 312 w 502"/>
                <a:gd name="T5" fmla="*/ 96 h 490"/>
                <a:gd name="T6" fmla="*/ 264 w 502"/>
                <a:gd name="T7" fmla="*/ 336 h 490"/>
                <a:gd name="T8" fmla="*/ 432 w 502"/>
                <a:gd name="T9" fmla="*/ 408 h 490"/>
                <a:gd name="T10" fmla="*/ 384 w 502"/>
                <a:gd name="T11" fmla="*/ 384 h 490"/>
                <a:gd name="T12" fmla="*/ 312 w 502"/>
                <a:gd name="T13" fmla="*/ 360 h 490"/>
                <a:gd name="T14" fmla="*/ 72 w 502"/>
                <a:gd name="T15" fmla="*/ 312 h 490"/>
                <a:gd name="T16" fmla="*/ 48 w 502"/>
                <a:gd name="T17" fmla="*/ 264 h 490"/>
                <a:gd name="T18" fmla="*/ 168 w 502"/>
                <a:gd name="T19" fmla="*/ 120 h 490"/>
                <a:gd name="T20" fmla="*/ 360 w 502"/>
                <a:gd name="T21" fmla="*/ 264 h 490"/>
                <a:gd name="T22" fmla="*/ 456 w 502"/>
                <a:gd name="T23" fmla="*/ 240 h 490"/>
                <a:gd name="T24" fmla="*/ 384 w 502"/>
                <a:gd name="T25" fmla="*/ 120 h 490"/>
                <a:gd name="T26" fmla="*/ 360 w 502"/>
                <a:gd name="T27" fmla="*/ 192 h 490"/>
                <a:gd name="T28" fmla="*/ 408 w 502"/>
                <a:gd name="T29" fmla="*/ 216 h 490"/>
                <a:gd name="T30" fmla="*/ 264 w 502"/>
                <a:gd name="T31" fmla="*/ 192 h 490"/>
                <a:gd name="T32" fmla="*/ 72 w 502"/>
                <a:gd name="T33" fmla="*/ 168 h 490"/>
                <a:gd name="T34" fmla="*/ 0 w 502"/>
                <a:gd name="T35" fmla="*/ 144 h 490"/>
                <a:gd name="T36" fmla="*/ 72 w 502"/>
                <a:gd name="T37" fmla="*/ 120 h 490"/>
                <a:gd name="T38" fmla="*/ 336 w 502"/>
                <a:gd name="T39" fmla="*/ 48 h 490"/>
                <a:gd name="T40" fmla="*/ 384 w 502"/>
                <a:gd name="T41" fmla="*/ 24 h 490"/>
                <a:gd name="T42" fmla="*/ 336 w 502"/>
                <a:gd name="T43" fmla="*/ 0 h 4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2"/>
                <a:gd name="T67" fmla="*/ 0 h 490"/>
                <a:gd name="T68" fmla="*/ 502 w 502"/>
                <a:gd name="T69" fmla="*/ 490 h 4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2" h="490">
                  <a:moveTo>
                    <a:pt x="168" y="168"/>
                  </a:moveTo>
                  <a:cubicBezTo>
                    <a:pt x="200" y="152"/>
                    <a:pt x="232" y="136"/>
                    <a:pt x="264" y="120"/>
                  </a:cubicBezTo>
                  <a:cubicBezTo>
                    <a:pt x="280" y="112"/>
                    <a:pt x="312" y="96"/>
                    <a:pt x="312" y="96"/>
                  </a:cubicBezTo>
                  <a:cubicBezTo>
                    <a:pt x="358" y="188"/>
                    <a:pt x="333" y="267"/>
                    <a:pt x="264" y="336"/>
                  </a:cubicBezTo>
                  <a:cubicBezTo>
                    <a:pt x="291" y="444"/>
                    <a:pt x="269" y="490"/>
                    <a:pt x="432" y="408"/>
                  </a:cubicBezTo>
                  <a:cubicBezTo>
                    <a:pt x="448" y="400"/>
                    <a:pt x="401" y="391"/>
                    <a:pt x="384" y="384"/>
                  </a:cubicBezTo>
                  <a:cubicBezTo>
                    <a:pt x="361" y="375"/>
                    <a:pt x="337" y="366"/>
                    <a:pt x="312" y="360"/>
                  </a:cubicBezTo>
                  <a:cubicBezTo>
                    <a:pt x="233" y="342"/>
                    <a:pt x="72" y="312"/>
                    <a:pt x="72" y="312"/>
                  </a:cubicBezTo>
                  <a:cubicBezTo>
                    <a:pt x="64" y="296"/>
                    <a:pt x="45" y="282"/>
                    <a:pt x="48" y="264"/>
                  </a:cubicBezTo>
                  <a:cubicBezTo>
                    <a:pt x="63" y="173"/>
                    <a:pt x="103" y="163"/>
                    <a:pt x="168" y="120"/>
                  </a:cubicBezTo>
                  <a:cubicBezTo>
                    <a:pt x="347" y="150"/>
                    <a:pt x="311" y="117"/>
                    <a:pt x="360" y="264"/>
                  </a:cubicBezTo>
                  <a:cubicBezTo>
                    <a:pt x="392" y="256"/>
                    <a:pt x="439" y="268"/>
                    <a:pt x="456" y="240"/>
                  </a:cubicBezTo>
                  <a:cubicBezTo>
                    <a:pt x="502" y="164"/>
                    <a:pt x="421" y="139"/>
                    <a:pt x="384" y="120"/>
                  </a:cubicBezTo>
                  <a:cubicBezTo>
                    <a:pt x="341" y="141"/>
                    <a:pt x="307" y="139"/>
                    <a:pt x="360" y="192"/>
                  </a:cubicBezTo>
                  <a:cubicBezTo>
                    <a:pt x="373" y="205"/>
                    <a:pt x="426" y="216"/>
                    <a:pt x="408" y="216"/>
                  </a:cubicBezTo>
                  <a:cubicBezTo>
                    <a:pt x="359" y="216"/>
                    <a:pt x="312" y="199"/>
                    <a:pt x="264" y="192"/>
                  </a:cubicBezTo>
                  <a:cubicBezTo>
                    <a:pt x="200" y="183"/>
                    <a:pt x="136" y="176"/>
                    <a:pt x="72" y="168"/>
                  </a:cubicBezTo>
                  <a:cubicBezTo>
                    <a:pt x="48" y="160"/>
                    <a:pt x="0" y="169"/>
                    <a:pt x="0" y="144"/>
                  </a:cubicBezTo>
                  <a:cubicBezTo>
                    <a:pt x="0" y="119"/>
                    <a:pt x="49" y="130"/>
                    <a:pt x="72" y="120"/>
                  </a:cubicBezTo>
                  <a:cubicBezTo>
                    <a:pt x="255" y="41"/>
                    <a:pt x="75" y="85"/>
                    <a:pt x="336" y="48"/>
                  </a:cubicBezTo>
                  <a:cubicBezTo>
                    <a:pt x="352" y="40"/>
                    <a:pt x="384" y="42"/>
                    <a:pt x="384" y="24"/>
                  </a:cubicBezTo>
                  <a:cubicBezTo>
                    <a:pt x="384" y="6"/>
                    <a:pt x="336" y="0"/>
                    <a:pt x="336" y="0"/>
                  </a:cubicBezTo>
                </a:path>
              </a:pathLst>
            </a:custGeom>
            <a:noFill/>
            <a:ln w="28575">
              <a:solidFill>
                <a:srgbClr val="FF8409"/>
              </a:solidFill>
              <a:round/>
              <a:headEnd/>
              <a:tailEnd/>
            </a:ln>
          </p:spPr>
          <p:txBody>
            <a:bodyPr wrap="none" anchor="ctr"/>
            <a:lstStyle/>
            <a:p>
              <a:endParaRPr lang="en-US" dirty="0"/>
            </a:p>
          </p:txBody>
        </p:sp>
        <p:sp>
          <p:nvSpPr>
            <p:cNvPr id="15406" name="Freeform 9"/>
            <p:cNvSpPr>
              <a:spLocks/>
            </p:cNvSpPr>
            <p:nvPr/>
          </p:nvSpPr>
          <p:spPr bwMode="auto">
            <a:xfrm>
              <a:off x="2400" y="1488"/>
              <a:ext cx="391" cy="396"/>
            </a:xfrm>
            <a:custGeom>
              <a:avLst/>
              <a:gdLst>
                <a:gd name="T0" fmla="*/ 456 w 1067"/>
                <a:gd name="T1" fmla="*/ 360 h 1082"/>
                <a:gd name="T2" fmla="*/ 576 w 1067"/>
                <a:gd name="T3" fmla="*/ 240 h 1082"/>
                <a:gd name="T4" fmla="*/ 720 w 1067"/>
                <a:gd name="T5" fmla="*/ 216 h 1082"/>
                <a:gd name="T6" fmla="*/ 768 w 1067"/>
                <a:gd name="T7" fmla="*/ 312 h 1082"/>
                <a:gd name="T8" fmla="*/ 792 w 1067"/>
                <a:gd name="T9" fmla="*/ 360 h 1082"/>
                <a:gd name="T10" fmla="*/ 768 w 1067"/>
                <a:gd name="T11" fmla="*/ 480 h 1082"/>
                <a:gd name="T12" fmla="*/ 624 w 1067"/>
                <a:gd name="T13" fmla="*/ 432 h 1082"/>
                <a:gd name="T14" fmla="*/ 552 w 1067"/>
                <a:gd name="T15" fmla="*/ 456 h 1082"/>
                <a:gd name="T16" fmla="*/ 600 w 1067"/>
                <a:gd name="T17" fmla="*/ 816 h 1082"/>
                <a:gd name="T18" fmla="*/ 864 w 1067"/>
                <a:gd name="T19" fmla="*/ 864 h 1082"/>
                <a:gd name="T20" fmla="*/ 912 w 1067"/>
                <a:gd name="T21" fmla="*/ 888 h 1082"/>
                <a:gd name="T22" fmla="*/ 648 w 1067"/>
                <a:gd name="T23" fmla="*/ 960 h 1082"/>
                <a:gd name="T24" fmla="*/ 336 w 1067"/>
                <a:gd name="T25" fmla="*/ 864 h 1082"/>
                <a:gd name="T26" fmla="*/ 120 w 1067"/>
                <a:gd name="T27" fmla="*/ 768 h 1082"/>
                <a:gd name="T28" fmla="*/ 0 w 1067"/>
                <a:gd name="T29" fmla="*/ 624 h 1082"/>
                <a:gd name="T30" fmla="*/ 24 w 1067"/>
                <a:gd name="T31" fmla="*/ 576 h 1082"/>
                <a:gd name="T32" fmla="*/ 216 w 1067"/>
                <a:gd name="T33" fmla="*/ 624 h 1082"/>
                <a:gd name="T34" fmla="*/ 288 w 1067"/>
                <a:gd name="T35" fmla="*/ 696 h 1082"/>
                <a:gd name="T36" fmla="*/ 312 w 1067"/>
                <a:gd name="T37" fmla="*/ 744 h 1082"/>
                <a:gd name="T38" fmla="*/ 408 w 1067"/>
                <a:gd name="T39" fmla="*/ 792 h 1082"/>
                <a:gd name="T40" fmla="*/ 456 w 1067"/>
                <a:gd name="T41" fmla="*/ 816 h 1082"/>
                <a:gd name="T42" fmla="*/ 480 w 1067"/>
                <a:gd name="T43" fmla="*/ 504 h 1082"/>
                <a:gd name="T44" fmla="*/ 432 w 1067"/>
                <a:gd name="T45" fmla="*/ 408 h 1082"/>
                <a:gd name="T46" fmla="*/ 336 w 1067"/>
                <a:gd name="T47" fmla="*/ 360 h 1082"/>
                <a:gd name="T48" fmla="*/ 312 w 1067"/>
                <a:gd name="T49" fmla="*/ 528 h 1082"/>
                <a:gd name="T50" fmla="*/ 384 w 1067"/>
                <a:gd name="T51" fmla="*/ 696 h 1082"/>
                <a:gd name="T52" fmla="*/ 480 w 1067"/>
                <a:gd name="T53" fmla="*/ 816 h 1082"/>
                <a:gd name="T54" fmla="*/ 624 w 1067"/>
                <a:gd name="T55" fmla="*/ 792 h 1082"/>
                <a:gd name="T56" fmla="*/ 648 w 1067"/>
                <a:gd name="T57" fmla="*/ 744 h 1082"/>
                <a:gd name="T58" fmla="*/ 624 w 1067"/>
                <a:gd name="T59" fmla="*/ 552 h 1082"/>
                <a:gd name="T60" fmla="*/ 504 w 1067"/>
                <a:gd name="T61" fmla="*/ 336 h 1082"/>
                <a:gd name="T62" fmla="*/ 480 w 1067"/>
                <a:gd name="T63" fmla="*/ 264 h 1082"/>
                <a:gd name="T64" fmla="*/ 432 w 1067"/>
                <a:gd name="T65" fmla="*/ 240 h 1082"/>
                <a:gd name="T66" fmla="*/ 336 w 1067"/>
                <a:gd name="T67" fmla="*/ 168 h 1082"/>
                <a:gd name="T68" fmla="*/ 336 w 1067"/>
                <a:gd name="T69" fmla="*/ 72 h 1082"/>
                <a:gd name="T70" fmla="*/ 432 w 1067"/>
                <a:gd name="T71" fmla="*/ 24 h 1082"/>
                <a:gd name="T72" fmla="*/ 480 w 1067"/>
                <a:gd name="T73" fmla="*/ 0 h 1082"/>
                <a:gd name="T74" fmla="*/ 552 w 1067"/>
                <a:gd name="T75" fmla="*/ 120 h 1082"/>
                <a:gd name="T76" fmla="*/ 576 w 1067"/>
                <a:gd name="T77" fmla="*/ 216 h 108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67"/>
                <a:gd name="T118" fmla="*/ 0 h 1082"/>
                <a:gd name="T119" fmla="*/ 1067 w 1067"/>
                <a:gd name="T120" fmla="*/ 1082 h 108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67" h="1082">
                  <a:moveTo>
                    <a:pt x="456" y="360"/>
                  </a:moveTo>
                  <a:cubicBezTo>
                    <a:pt x="512" y="304"/>
                    <a:pt x="507" y="274"/>
                    <a:pt x="576" y="240"/>
                  </a:cubicBezTo>
                  <a:cubicBezTo>
                    <a:pt x="607" y="178"/>
                    <a:pt x="609" y="136"/>
                    <a:pt x="720" y="216"/>
                  </a:cubicBezTo>
                  <a:cubicBezTo>
                    <a:pt x="749" y="237"/>
                    <a:pt x="752" y="280"/>
                    <a:pt x="768" y="312"/>
                  </a:cubicBezTo>
                  <a:cubicBezTo>
                    <a:pt x="776" y="328"/>
                    <a:pt x="792" y="360"/>
                    <a:pt x="792" y="360"/>
                  </a:cubicBezTo>
                  <a:cubicBezTo>
                    <a:pt x="784" y="400"/>
                    <a:pt x="800" y="455"/>
                    <a:pt x="768" y="480"/>
                  </a:cubicBezTo>
                  <a:cubicBezTo>
                    <a:pt x="746" y="497"/>
                    <a:pt x="652" y="446"/>
                    <a:pt x="624" y="432"/>
                  </a:cubicBezTo>
                  <a:cubicBezTo>
                    <a:pt x="600" y="440"/>
                    <a:pt x="556" y="431"/>
                    <a:pt x="552" y="456"/>
                  </a:cubicBezTo>
                  <a:cubicBezTo>
                    <a:pt x="535" y="576"/>
                    <a:pt x="514" y="730"/>
                    <a:pt x="600" y="816"/>
                  </a:cubicBezTo>
                  <a:cubicBezTo>
                    <a:pt x="663" y="879"/>
                    <a:pt x="775" y="854"/>
                    <a:pt x="864" y="864"/>
                  </a:cubicBezTo>
                  <a:cubicBezTo>
                    <a:pt x="880" y="872"/>
                    <a:pt x="901" y="874"/>
                    <a:pt x="912" y="888"/>
                  </a:cubicBezTo>
                  <a:cubicBezTo>
                    <a:pt x="1067" y="1082"/>
                    <a:pt x="819" y="973"/>
                    <a:pt x="648" y="960"/>
                  </a:cubicBezTo>
                  <a:cubicBezTo>
                    <a:pt x="539" y="938"/>
                    <a:pt x="439" y="905"/>
                    <a:pt x="336" y="864"/>
                  </a:cubicBezTo>
                  <a:cubicBezTo>
                    <a:pt x="281" y="842"/>
                    <a:pt x="160" y="808"/>
                    <a:pt x="120" y="768"/>
                  </a:cubicBezTo>
                  <a:cubicBezTo>
                    <a:pt x="72" y="720"/>
                    <a:pt x="48" y="672"/>
                    <a:pt x="0" y="624"/>
                  </a:cubicBezTo>
                  <a:cubicBezTo>
                    <a:pt x="8" y="608"/>
                    <a:pt x="6" y="579"/>
                    <a:pt x="24" y="576"/>
                  </a:cubicBezTo>
                  <a:cubicBezTo>
                    <a:pt x="63" y="570"/>
                    <a:pt x="171" y="609"/>
                    <a:pt x="216" y="624"/>
                  </a:cubicBezTo>
                  <a:cubicBezTo>
                    <a:pt x="280" y="752"/>
                    <a:pt x="192" y="600"/>
                    <a:pt x="288" y="696"/>
                  </a:cubicBezTo>
                  <a:cubicBezTo>
                    <a:pt x="301" y="709"/>
                    <a:pt x="298" y="733"/>
                    <a:pt x="312" y="744"/>
                  </a:cubicBezTo>
                  <a:cubicBezTo>
                    <a:pt x="340" y="766"/>
                    <a:pt x="376" y="776"/>
                    <a:pt x="408" y="792"/>
                  </a:cubicBezTo>
                  <a:cubicBezTo>
                    <a:pt x="424" y="800"/>
                    <a:pt x="456" y="816"/>
                    <a:pt x="456" y="816"/>
                  </a:cubicBezTo>
                  <a:cubicBezTo>
                    <a:pt x="585" y="752"/>
                    <a:pt x="535" y="795"/>
                    <a:pt x="480" y="504"/>
                  </a:cubicBezTo>
                  <a:cubicBezTo>
                    <a:pt x="473" y="469"/>
                    <a:pt x="464" y="424"/>
                    <a:pt x="432" y="408"/>
                  </a:cubicBezTo>
                  <a:cubicBezTo>
                    <a:pt x="400" y="392"/>
                    <a:pt x="336" y="360"/>
                    <a:pt x="336" y="360"/>
                  </a:cubicBezTo>
                  <a:cubicBezTo>
                    <a:pt x="246" y="405"/>
                    <a:pt x="280" y="369"/>
                    <a:pt x="312" y="528"/>
                  </a:cubicBezTo>
                  <a:cubicBezTo>
                    <a:pt x="339" y="664"/>
                    <a:pt x="321" y="586"/>
                    <a:pt x="384" y="696"/>
                  </a:cubicBezTo>
                  <a:cubicBezTo>
                    <a:pt x="451" y="814"/>
                    <a:pt x="394" y="773"/>
                    <a:pt x="480" y="816"/>
                  </a:cubicBezTo>
                  <a:cubicBezTo>
                    <a:pt x="528" y="808"/>
                    <a:pt x="579" y="811"/>
                    <a:pt x="624" y="792"/>
                  </a:cubicBezTo>
                  <a:cubicBezTo>
                    <a:pt x="640" y="785"/>
                    <a:pt x="648" y="762"/>
                    <a:pt x="648" y="744"/>
                  </a:cubicBezTo>
                  <a:cubicBezTo>
                    <a:pt x="648" y="680"/>
                    <a:pt x="636" y="615"/>
                    <a:pt x="624" y="552"/>
                  </a:cubicBezTo>
                  <a:cubicBezTo>
                    <a:pt x="608" y="465"/>
                    <a:pt x="564" y="396"/>
                    <a:pt x="504" y="336"/>
                  </a:cubicBezTo>
                  <a:cubicBezTo>
                    <a:pt x="496" y="312"/>
                    <a:pt x="495" y="284"/>
                    <a:pt x="480" y="264"/>
                  </a:cubicBezTo>
                  <a:cubicBezTo>
                    <a:pt x="469" y="250"/>
                    <a:pt x="446" y="251"/>
                    <a:pt x="432" y="240"/>
                  </a:cubicBezTo>
                  <a:cubicBezTo>
                    <a:pt x="311" y="149"/>
                    <a:pt x="452" y="226"/>
                    <a:pt x="336" y="168"/>
                  </a:cubicBezTo>
                  <a:cubicBezTo>
                    <a:pt x="318" y="131"/>
                    <a:pt x="290" y="109"/>
                    <a:pt x="336" y="72"/>
                  </a:cubicBezTo>
                  <a:cubicBezTo>
                    <a:pt x="364" y="50"/>
                    <a:pt x="400" y="40"/>
                    <a:pt x="432" y="24"/>
                  </a:cubicBezTo>
                  <a:cubicBezTo>
                    <a:pt x="448" y="16"/>
                    <a:pt x="480" y="0"/>
                    <a:pt x="480" y="0"/>
                  </a:cubicBezTo>
                  <a:cubicBezTo>
                    <a:pt x="540" y="60"/>
                    <a:pt x="527" y="33"/>
                    <a:pt x="552" y="120"/>
                  </a:cubicBezTo>
                  <a:cubicBezTo>
                    <a:pt x="561" y="152"/>
                    <a:pt x="576" y="216"/>
                    <a:pt x="576" y="216"/>
                  </a:cubicBezTo>
                </a:path>
              </a:pathLst>
            </a:custGeom>
            <a:noFill/>
            <a:ln w="28575">
              <a:solidFill>
                <a:srgbClr val="FF8409"/>
              </a:solidFill>
              <a:round/>
              <a:headEnd/>
              <a:tailEnd/>
            </a:ln>
          </p:spPr>
          <p:txBody>
            <a:bodyPr wrap="none" anchor="ctr"/>
            <a:lstStyle/>
            <a:p>
              <a:endParaRPr lang="en-US" dirty="0"/>
            </a:p>
          </p:txBody>
        </p:sp>
        <p:sp>
          <p:nvSpPr>
            <p:cNvPr id="15407" name="Freeform 10"/>
            <p:cNvSpPr>
              <a:spLocks/>
            </p:cNvSpPr>
            <p:nvPr/>
          </p:nvSpPr>
          <p:spPr bwMode="auto">
            <a:xfrm>
              <a:off x="2784" y="1632"/>
              <a:ext cx="217" cy="372"/>
            </a:xfrm>
            <a:custGeom>
              <a:avLst/>
              <a:gdLst>
                <a:gd name="T0" fmla="*/ 435 w 825"/>
                <a:gd name="T1" fmla="*/ 240 h 1416"/>
                <a:gd name="T2" fmla="*/ 123 w 825"/>
                <a:gd name="T3" fmla="*/ 384 h 1416"/>
                <a:gd name="T4" fmla="*/ 147 w 825"/>
                <a:gd name="T5" fmla="*/ 504 h 1416"/>
                <a:gd name="T6" fmla="*/ 243 w 825"/>
                <a:gd name="T7" fmla="*/ 552 h 1416"/>
                <a:gd name="T8" fmla="*/ 603 w 825"/>
                <a:gd name="T9" fmla="*/ 624 h 1416"/>
                <a:gd name="T10" fmla="*/ 675 w 825"/>
                <a:gd name="T11" fmla="*/ 648 h 1416"/>
                <a:gd name="T12" fmla="*/ 723 w 825"/>
                <a:gd name="T13" fmla="*/ 672 h 1416"/>
                <a:gd name="T14" fmla="*/ 771 w 825"/>
                <a:gd name="T15" fmla="*/ 648 h 1416"/>
                <a:gd name="T16" fmla="*/ 819 w 825"/>
                <a:gd name="T17" fmla="*/ 552 h 1416"/>
                <a:gd name="T18" fmla="*/ 795 w 825"/>
                <a:gd name="T19" fmla="*/ 408 h 1416"/>
                <a:gd name="T20" fmla="*/ 723 w 825"/>
                <a:gd name="T21" fmla="*/ 360 h 1416"/>
                <a:gd name="T22" fmla="*/ 507 w 825"/>
                <a:gd name="T23" fmla="*/ 288 h 1416"/>
                <a:gd name="T24" fmla="*/ 387 w 825"/>
                <a:gd name="T25" fmla="*/ 336 h 1416"/>
                <a:gd name="T26" fmla="*/ 339 w 825"/>
                <a:gd name="T27" fmla="*/ 432 h 1416"/>
                <a:gd name="T28" fmla="*/ 363 w 825"/>
                <a:gd name="T29" fmla="*/ 528 h 1416"/>
                <a:gd name="T30" fmla="*/ 435 w 825"/>
                <a:gd name="T31" fmla="*/ 504 h 1416"/>
                <a:gd name="T32" fmla="*/ 387 w 825"/>
                <a:gd name="T33" fmla="*/ 408 h 1416"/>
                <a:gd name="T34" fmla="*/ 291 w 825"/>
                <a:gd name="T35" fmla="*/ 360 h 1416"/>
                <a:gd name="T36" fmla="*/ 219 w 825"/>
                <a:gd name="T37" fmla="*/ 384 h 1416"/>
                <a:gd name="T38" fmla="*/ 171 w 825"/>
                <a:gd name="T39" fmla="*/ 408 h 1416"/>
                <a:gd name="T40" fmla="*/ 315 w 825"/>
                <a:gd name="T41" fmla="*/ 912 h 1416"/>
                <a:gd name="T42" fmla="*/ 363 w 825"/>
                <a:gd name="T43" fmla="*/ 888 h 1416"/>
                <a:gd name="T44" fmla="*/ 363 w 825"/>
                <a:gd name="T45" fmla="*/ 648 h 1416"/>
                <a:gd name="T46" fmla="*/ 267 w 825"/>
                <a:gd name="T47" fmla="*/ 576 h 1416"/>
                <a:gd name="T48" fmla="*/ 3 w 825"/>
                <a:gd name="T49" fmla="*/ 720 h 1416"/>
                <a:gd name="T50" fmla="*/ 195 w 825"/>
                <a:gd name="T51" fmla="*/ 1416 h 1416"/>
                <a:gd name="T52" fmla="*/ 291 w 825"/>
                <a:gd name="T53" fmla="*/ 1392 h 1416"/>
                <a:gd name="T54" fmla="*/ 387 w 825"/>
                <a:gd name="T55" fmla="*/ 1344 h 1416"/>
                <a:gd name="T56" fmla="*/ 435 w 825"/>
                <a:gd name="T57" fmla="*/ 1248 h 1416"/>
                <a:gd name="T58" fmla="*/ 459 w 825"/>
                <a:gd name="T59" fmla="*/ 1200 h 1416"/>
                <a:gd name="T60" fmla="*/ 363 w 825"/>
                <a:gd name="T61" fmla="*/ 1032 h 1416"/>
                <a:gd name="T62" fmla="*/ 267 w 825"/>
                <a:gd name="T63" fmla="*/ 1152 h 1416"/>
                <a:gd name="T64" fmla="*/ 243 w 825"/>
                <a:gd name="T65" fmla="*/ 1200 h 1416"/>
                <a:gd name="T66" fmla="*/ 339 w 825"/>
                <a:gd name="T67" fmla="*/ 1392 h 1416"/>
                <a:gd name="T68" fmla="*/ 411 w 825"/>
                <a:gd name="T69" fmla="*/ 1416 h 1416"/>
                <a:gd name="T70" fmla="*/ 507 w 825"/>
                <a:gd name="T71" fmla="*/ 1296 h 1416"/>
                <a:gd name="T72" fmla="*/ 531 w 825"/>
                <a:gd name="T73" fmla="*/ 1248 h 1416"/>
                <a:gd name="T74" fmla="*/ 555 w 825"/>
                <a:gd name="T75" fmla="*/ 1200 h 1416"/>
                <a:gd name="T76" fmla="*/ 411 w 825"/>
                <a:gd name="T77" fmla="*/ 936 h 1416"/>
                <a:gd name="T78" fmla="*/ 339 w 825"/>
                <a:gd name="T79" fmla="*/ 840 h 1416"/>
                <a:gd name="T80" fmla="*/ 219 w 825"/>
                <a:gd name="T81" fmla="*/ 600 h 1416"/>
                <a:gd name="T82" fmla="*/ 243 w 825"/>
                <a:gd name="T83" fmla="*/ 456 h 1416"/>
                <a:gd name="T84" fmla="*/ 339 w 825"/>
                <a:gd name="T85" fmla="*/ 408 h 1416"/>
                <a:gd name="T86" fmla="*/ 699 w 825"/>
                <a:gd name="T87" fmla="*/ 384 h 1416"/>
                <a:gd name="T88" fmla="*/ 723 w 825"/>
                <a:gd name="T89" fmla="*/ 0 h 1416"/>
                <a:gd name="T90" fmla="*/ 603 w 825"/>
                <a:gd name="T91" fmla="*/ 96 h 1416"/>
                <a:gd name="T92" fmla="*/ 579 w 825"/>
                <a:gd name="T93" fmla="*/ 216 h 14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25"/>
                <a:gd name="T142" fmla="*/ 0 h 1416"/>
                <a:gd name="T143" fmla="*/ 825 w 825"/>
                <a:gd name="T144" fmla="*/ 1416 h 14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25" h="1416">
                  <a:moveTo>
                    <a:pt x="435" y="240"/>
                  </a:moveTo>
                  <a:cubicBezTo>
                    <a:pt x="216" y="262"/>
                    <a:pt x="182" y="208"/>
                    <a:pt x="123" y="384"/>
                  </a:cubicBezTo>
                  <a:cubicBezTo>
                    <a:pt x="131" y="424"/>
                    <a:pt x="123" y="471"/>
                    <a:pt x="147" y="504"/>
                  </a:cubicBezTo>
                  <a:cubicBezTo>
                    <a:pt x="168" y="533"/>
                    <a:pt x="211" y="536"/>
                    <a:pt x="243" y="552"/>
                  </a:cubicBezTo>
                  <a:cubicBezTo>
                    <a:pt x="393" y="627"/>
                    <a:pt x="362" y="602"/>
                    <a:pt x="603" y="624"/>
                  </a:cubicBezTo>
                  <a:cubicBezTo>
                    <a:pt x="627" y="632"/>
                    <a:pt x="652" y="639"/>
                    <a:pt x="675" y="648"/>
                  </a:cubicBezTo>
                  <a:cubicBezTo>
                    <a:pt x="692" y="655"/>
                    <a:pt x="705" y="672"/>
                    <a:pt x="723" y="672"/>
                  </a:cubicBezTo>
                  <a:cubicBezTo>
                    <a:pt x="741" y="672"/>
                    <a:pt x="755" y="656"/>
                    <a:pt x="771" y="648"/>
                  </a:cubicBezTo>
                  <a:cubicBezTo>
                    <a:pt x="787" y="616"/>
                    <a:pt x="825" y="587"/>
                    <a:pt x="819" y="552"/>
                  </a:cubicBezTo>
                  <a:cubicBezTo>
                    <a:pt x="811" y="504"/>
                    <a:pt x="817" y="452"/>
                    <a:pt x="795" y="408"/>
                  </a:cubicBezTo>
                  <a:cubicBezTo>
                    <a:pt x="782" y="382"/>
                    <a:pt x="748" y="375"/>
                    <a:pt x="723" y="360"/>
                  </a:cubicBezTo>
                  <a:cubicBezTo>
                    <a:pt x="657" y="321"/>
                    <a:pt x="580" y="306"/>
                    <a:pt x="507" y="288"/>
                  </a:cubicBezTo>
                  <a:cubicBezTo>
                    <a:pt x="500" y="290"/>
                    <a:pt x="400" y="320"/>
                    <a:pt x="387" y="336"/>
                  </a:cubicBezTo>
                  <a:cubicBezTo>
                    <a:pt x="365" y="364"/>
                    <a:pt x="339" y="432"/>
                    <a:pt x="339" y="432"/>
                  </a:cubicBezTo>
                  <a:cubicBezTo>
                    <a:pt x="347" y="464"/>
                    <a:pt x="337" y="508"/>
                    <a:pt x="363" y="528"/>
                  </a:cubicBezTo>
                  <a:cubicBezTo>
                    <a:pt x="383" y="543"/>
                    <a:pt x="430" y="529"/>
                    <a:pt x="435" y="504"/>
                  </a:cubicBezTo>
                  <a:cubicBezTo>
                    <a:pt x="442" y="469"/>
                    <a:pt x="403" y="440"/>
                    <a:pt x="387" y="408"/>
                  </a:cubicBezTo>
                  <a:cubicBezTo>
                    <a:pt x="371" y="376"/>
                    <a:pt x="291" y="360"/>
                    <a:pt x="291" y="360"/>
                  </a:cubicBezTo>
                  <a:cubicBezTo>
                    <a:pt x="267" y="368"/>
                    <a:pt x="242" y="375"/>
                    <a:pt x="219" y="384"/>
                  </a:cubicBezTo>
                  <a:cubicBezTo>
                    <a:pt x="202" y="391"/>
                    <a:pt x="172" y="390"/>
                    <a:pt x="171" y="408"/>
                  </a:cubicBezTo>
                  <a:cubicBezTo>
                    <a:pt x="157" y="587"/>
                    <a:pt x="186" y="783"/>
                    <a:pt x="315" y="912"/>
                  </a:cubicBezTo>
                  <a:cubicBezTo>
                    <a:pt x="331" y="904"/>
                    <a:pt x="354" y="903"/>
                    <a:pt x="363" y="888"/>
                  </a:cubicBezTo>
                  <a:cubicBezTo>
                    <a:pt x="403" y="822"/>
                    <a:pt x="387" y="711"/>
                    <a:pt x="363" y="648"/>
                  </a:cubicBezTo>
                  <a:cubicBezTo>
                    <a:pt x="349" y="611"/>
                    <a:pt x="298" y="592"/>
                    <a:pt x="267" y="576"/>
                  </a:cubicBezTo>
                  <a:cubicBezTo>
                    <a:pt x="21" y="603"/>
                    <a:pt x="61" y="546"/>
                    <a:pt x="3" y="720"/>
                  </a:cubicBezTo>
                  <a:cubicBezTo>
                    <a:pt x="11" y="849"/>
                    <a:pt x="0" y="1318"/>
                    <a:pt x="195" y="1416"/>
                  </a:cubicBezTo>
                  <a:cubicBezTo>
                    <a:pt x="227" y="1408"/>
                    <a:pt x="260" y="1404"/>
                    <a:pt x="291" y="1392"/>
                  </a:cubicBezTo>
                  <a:cubicBezTo>
                    <a:pt x="324" y="1379"/>
                    <a:pt x="387" y="1344"/>
                    <a:pt x="387" y="1344"/>
                  </a:cubicBezTo>
                  <a:cubicBezTo>
                    <a:pt x="403" y="1312"/>
                    <a:pt x="419" y="1280"/>
                    <a:pt x="435" y="1248"/>
                  </a:cubicBezTo>
                  <a:cubicBezTo>
                    <a:pt x="443" y="1232"/>
                    <a:pt x="459" y="1200"/>
                    <a:pt x="459" y="1200"/>
                  </a:cubicBezTo>
                  <a:cubicBezTo>
                    <a:pt x="436" y="1106"/>
                    <a:pt x="447" y="1074"/>
                    <a:pt x="363" y="1032"/>
                  </a:cubicBezTo>
                  <a:cubicBezTo>
                    <a:pt x="283" y="1072"/>
                    <a:pt x="323" y="1040"/>
                    <a:pt x="267" y="1152"/>
                  </a:cubicBezTo>
                  <a:cubicBezTo>
                    <a:pt x="259" y="1168"/>
                    <a:pt x="243" y="1200"/>
                    <a:pt x="243" y="1200"/>
                  </a:cubicBezTo>
                  <a:cubicBezTo>
                    <a:pt x="260" y="1287"/>
                    <a:pt x="252" y="1357"/>
                    <a:pt x="339" y="1392"/>
                  </a:cubicBezTo>
                  <a:cubicBezTo>
                    <a:pt x="362" y="1401"/>
                    <a:pt x="387" y="1408"/>
                    <a:pt x="411" y="1416"/>
                  </a:cubicBezTo>
                  <a:cubicBezTo>
                    <a:pt x="491" y="1376"/>
                    <a:pt x="451" y="1408"/>
                    <a:pt x="507" y="1296"/>
                  </a:cubicBezTo>
                  <a:cubicBezTo>
                    <a:pt x="515" y="1280"/>
                    <a:pt x="523" y="1264"/>
                    <a:pt x="531" y="1248"/>
                  </a:cubicBezTo>
                  <a:cubicBezTo>
                    <a:pt x="539" y="1232"/>
                    <a:pt x="555" y="1200"/>
                    <a:pt x="555" y="1200"/>
                  </a:cubicBezTo>
                  <a:cubicBezTo>
                    <a:pt x="531" y="1058"/>
                    <a:pt x="541" y="1001"/>
                    <a:pt x="411" y="936"/>
                  </a:cubicBezTo>
                  <a:cubicBezTo>
                    <a:pt x="353" y="820"/>
                    <a:pt x="430" y="961"/>
                    <a:pt x="339" y="840"/>
                  </a:cubicBezTo>
                  <a:cubicBezTo>
                    <a:pt x="286" y="769"/>
                    <a:pt x="247" y="684"/>
                    <a:pt x="219" y="600"/>
                  </a:cubicBezTo>
                  <a:cubicBezTo>
                    <a:pt x="227" y="552"/>
                    <a:pt x="217" y="497"/>
                    <a:pt x="243" y="456"/>
                  </a:cubicBezTo>
                  <a:cubicBezTo>
                    <a:pt x="262" y="426"/>
                    <a:pt x="307" y="424"/>
                    <a:pt x="339" y="408"/>
                  </a:cubicBezTo>
                  <a:cubicBezTo>
                    <a:pt x="447" y="354"/>
                    <a:pt x="579" y="392"/>
                    <a:pt x="699" y="384"/>
                  </a:cubicBezTo>
                  <a:cubicBezTo>
                    <a:pt x="772" y="237"/>
                    <a:pt x="741" y="203"/>
                    <a:pt x="723" y="0"/>
                  </a:cubicBezTo>
                  <a:cubicBezTo>
                    <a:pt x="643" y="40"/>
                    <a:pt x="627" y="24"/>
                    <a:pt x="603" y="96"/>
                  </a:cubicBezTo>
                  <a:cubicBezTo>
                    <a:pt x="577" y="174"/>
                    <a:pt x="579" y="165"/>
                    <a:pt x="579" y="216"/>
                  </a:cubicBezTo>
                </a:path>
              </a:pathLst>
            </a:custGeom>
            <a:noFill/>
            <a:ln w="28575">
              <a:solidFill>
                <a:srgbClr val="FF8409"/>
              </a:solidFill>
              <a:round/>
              <a:headEnd/>
              <a:tailEnd/>
            </a:ln>
          </p:spPr>
          <p:txBody>
            <a:bodyPr wrap="none" anchor="ctr"/>
            <a:lstStyle/>
            <a:p>
              <a:endParaRPr lang="en-US" dirty="0"/>
            </a:p>
          </p:txBody>
        </p:sp>
        <p:sp>
          <p:nvSpPr>
            <p:cNvPr id="15408" name="Freeform 11"/>
            <p:cNvSpPr>
              <a:spLocks/>
            </p:cNvSpPr>
            <p:nvPr/>
          </p:nvSpPr>
          <p:spPr bwMode="auto">
            <a:xfrm>
              <a:off x="2807" y="2016"/>
              <a:ext cx="276" cy="269"/>
            </a:xfrm>
            <a:custGeom>
              <a:avLst/>
              <a:gdLst>
                <a:gd name="T0" fmla="*/ 168 w 502"/>
                <a:gd name="T1" fmla="*/ 168 h 490"/>
                <a:gd name="T2" fmla="*/ 264 w 502"/>
                <a:gd name="T3" fmla="*/ 120 h 490"/>
                <a:gd name="T4" fmla="*/ 312 w 502"/>
                <a:gd name="T5" fmla="*/ 96 h 490"/>
                <a:gd name="T6" fmla="*/ 264 w 502"/>
                <a:gd name="T7" fmla="*/ 336 h 490"/>
                <a:gd name="T8" fmla="*/ 432 w 502"/>
                <a:gd name="T9" fmla="*/ 408 h 490"/>
                <a:gd name="T10" fmla="*/ 384 w 502"/>
                <a:gd name="T11" fmla="*/ 384 h 490"/>
                <a:gd name="T12" fmla="*/ 312 w 502"/>
                <a:gd name="T13" fmla="*/ 360 h 490"/>
                <a:gd name="T14" fmla="*/ 72 w 502"/>
                <a:gd name="T15" fmla="*/ 312 h 490"/>
                <a:gd name="T16" fmla="*/ 48 w 502"/>
                <a:gd name="T17" fmla="*/ 264 h 490"/>
                <a:gd name="T18" fmla="*/ 168 w 502"/>
                <a:gd name="T19" fmla="*/ 120 h 490"/>
                <a:gd name="T20" fmla="*/ 360 w 502"/>
                <a:gd name="T21" fmla="*/ 264 h 490"/>
                <a:gd name="T22" fmla="*/ 456 w 502"/>
                <a:gd name="T23" fmla="*/ 240 h 490"/>
                <a:gd name="T24" fmla="*/ 384 w 502"/>
                <a:gd name="T25" fmla="*/ 120 h 490"/>
                <a:gd name="T26" fmla="*/ 360 w 502"/>
                <a:gd name="T27" fmla="*/ 192 h 490"/>
                <a:gd name="T28" fmla="*/ 408 w 502"/>
                <a:gd name="T29" fmla="*/ 216 h 490"/>
                <a:gd name="T30" fmla="*/ 264 w 502"/>
                <a:gd name="T31" fmla="*/ 192 h 490"/>
                <a:gd name="T32" fmla="*/ 72 w 502"/>
                <a:gd name="T33" fmla="*/ 168 h 490"/>
                <a:gd name="T34" fmla="*/ 0 w 502"/>
                <a:gd name="T35" fmla="*/ 144 h 490"/>
                <a:gd name="T36" fmla="*/ 72 w 502"/>
                <a:gd name="T37" fmla="*/ 120 h 490"/>
                <a:gd name="T38" fmla="*/ 336 w 502"/>
                <a:gd name="T39" fmla="*/ 48 h 490"/>
                <a:gd name="T40" fmla="*/ 384 w 502"/>
                <a:gd name="T41" fmla="*/ 24 h 490"/>
                <a:gd name="T42" fmla="*/ 336 w 502"/>
                <a:gd name="T43" fmla="*/ 0 h 4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2"/>
                <a:gd name="T67" fmla="*/ 0 h 490"/>
                <a:gd name="T68" fmla="*/ 502 w 502"/>
                <a:gd name="T69" fmla="*/ 490 h 4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2" h="490">
                  <a:moveTo>
                    <a:pt x="168" y="168"/>
                  </a:moveTo>
                  <a:cubicBezTo>
                    <a:pt x="200" y="152"/>
                    <a:pt x="232" y="136"/>
                    <a:pt x="264" y="120"/>
                  </a:cubicBezTo>
                  <a:cubicBezTo>
                    <a:pt x="280" y="112"/>
                    <a:pt x="312" y="96"/>
                    <a:pt x="312" y="96"/>
                  </a:cubicBezTo>
                  <a:cubicBezTo>
                    <a:pt x="358" y="188"/>
                    <a:pt x="333" y="267"/>
                    <a:pt x="264" y="336"/>
                  </a:cubicBezTo>
                  <a:cubicBezTo>
                    <a:pt x="291" y="444"/>
                    <a:pt x="269" y="490"/>
                    <a:pt x="432" y="408"/>
                  </a:cubicBezTo>
                  <a:cubicBezTo>
                    <a:pt x="448" y="400"/>
                    <a:pt x="401" y="391"/>
                    <a:pt x="384" y="384"/>
                  </a:cubicBezTo>
                  <a:cubicBezTo>
                    <a:pt x="361" y="375"/>
                    <a:pt x="337" y="366"/>
                    <a:pt x="312" y="360"/>
                  </a:cubicBezTo>
                  <a:cubicBezTo>
                    <a:pt x="233" y="342"/>
                    <a:pt x="72" y="312"/>
                    <a:pt x="72" y="312"/>
                  </a:cubicBezTo>
                  <a:cubicBezTo>
                    <a:pt x="64" y="296"/>
                    <a:pt x="45" y="282"/>
                    <a:pt x="48" y="264"/>
                  </a:cubicBezTo>
                  <a:cubicBezTo>
                    <a:pt x="63" y="173"/>
                    <a:pt x="103" y="163"/>
                    <a:pt x="168" y="120"/>
                  </a:cubicBezTo>
                  <a:cubicBezTo>
                    <a:pt x="347" y="150"/>
                    <a:pt x="311" y="117"/>
                    <a:pt x="360" y="264"/>
                  </a:cubicBezTo>
                  <a:cubicBezTo>
                    <a:pt x="392" y="256"/>
                    <a:pt x="439" y="268"/>
                    <a:pt x="456" y="240"/>
                  </a:cubicBezTo>
                  <a:cubicBezTo>
                    <a:pt x="502" y="164"/>
                    <a:pt x="421" y="139"/>
                    <a:pt x="384" y="120"/>
                  </a:cubicBezTo>
                  <a:cubicBezTo>
                    <a:pt x="341" y="141"/>
                    <a:pt x="307" y="139"/>
                    <a:pt x="360" y="192"/>
                  </a:cubicBezTo>
                  <a:cubicBezTo>
                    <a:pt x="373" y="205"/>
                    <a:pt x="426" y="216"/>
                    <a:pt x="408" y="216"/>
                  </a:cubicBezTo>
                  <a:cubicBezTo>
                    <a:pt x="359" y="216"/>
                    <a:pt x="312" y="199"/>
                    <a:pt x="264" y="192"/>
                  </a:cubicBezTo>
                  <a:cubicBezTo>
                    <a:pt x="200" y="183"/>
                    <a:pt x="136" y="176"/>
                    <a:pt x="72" y="168"/>
                  </a:cubicBezTo>
                  <a:cubicBezTo>
                    <a:pt x="48" y="160"/>
                    <a:pt x="0" y="169"/>
                    <a:pt x="0" y="144"/>
                  </a:cubicBezTo>
                  <a:cubicBezTo>
                    <a:pt x="0" y="119"/>
                    <a:pt x="49" y="130"/>
                    <a:pt x="72" y="120"/>
                  </a:cubicBezTo>
                  <a:cubicBezTo>
                    <a:pt x="255" y="41"/>
                    <a:pt x="75" y="85"/>
                    <a:pt x="336" y="48"/>
                  </a:cubicBezTo>
                  <a:cubicBezTo>
                    <a:pt x="352" y="40"/>
                    <a:pt x="384" y="42"/>
                    <a:pt x="384" y="24"/>
                  </a:cubicBezTo>
                  <a:cubicBezTo>
                    <a:pt x="384" y="6"/>
                    <a:pt x="336" y="0"/>
                    <a:pt x="336" y="0"/>
                  </a:cubicBezTo>
                </a:path>
              </a:pathLst>
            </a:custGeom>
            <a:noFill/>
            <a:ln w="28575">
              <a:solidFill>
                <a:srgbClr val="FF8409"/>
              </a:solidFill>
              <a:round/>
              <a:headEnd/>
              <a:tailEnd/>
            </a:ln>
          </p:spPr>
          <p:txBody>
            <a:bodyPr wrap="none" anchor="ctr"/>
            <a:lstStyle/>
            <a:p>
              <a:endParaRPr lang="en-US" dirty="0"/>
            </a:p>
          </p:txBody>
        </p:sp>
        <p:sp>
          <p:nvSpPr>
            <p:cNvPr id="15409" name="Freeform 12"/>
            <p:cNvSpPr>
              <a:spLocks/>
            </p:cNvSpPr>
            <p:nvPr/>
          </p:nvSpPr>
          <p:spPr bwMode="auto">
            <a:xfrm>
              <a:off x="2832" y="2196"/>
              <a:ext cx="391" cy="396"/>
            </a:xfrm>
            <a:custGeom>
              <a:avLst/>
              <a:gdLst>
                <a:gd name="T0" fmla="*/ 456 w 1067"/>
                <a:gd name="T1" fmla="*/ 360 h 1082"/>
                <a:gd name="T2" fmla="*/ 576 w 1067"/>
                <a:gd name="T3" fmla="*/ 240 h 1082"/>
                <a:gd name="T4" fmla="*/ 720 w 1067"/>
                <a:gd name="T5" fmla="*/ 216 h 1082"/>
                <a:gd name="T6" fmla="*/ 768 w 1067"/>
                <a:gd name="T7" fmla="*/ 312 h 1082"/>
                <a:gd name="T8" fmla="*/ 792 w 1067"/>
                <a:gd name="T9" fmla="*/ 360 h 1082"/>
                <a:gd name="T10" fmla="*/ 768 w 1067"/>
                <a:gd name="T11" fmla="*/ 480 h 1082"/>
                <a:gd name="T12" fmla="*/ 624 w 1067"/>
                <a:gd name="T13" fmla="*/ 432 h 1082"/>
                <a:gd name="T14" fmla="*/ 552 w 1067"/>
                <a:gd name="T15" fmla="*/ 456 h 1082"/>
                <a:gd name="T16" fmla="*/ 600 w 1067"/>
                <a:gd name="T17" fmla="*/ 816 h 1082"/>
                <a:gd name="T18" fmla="*/ 864 w 1067"/>
                <a:gd name="T19" fmla="*/ 864 h 1082"/>
                <a:gd name="T20" fmla="*/ 912 w 1067"/>
                <a:gd name="T21" fmla="*/ 888 h 1082"/>
                <a:gd name="T22" fmla="*/ 648 w 1067"/>
                <a:gd name="T23" fmla="*/ 960 h 1082"/>
                <a:gd name="T24" fmla="*/ 336 w 1067"/>
                <a:gd name="T25" fmla="*/ 864 h 1082"/>
                <a:gd name="T26" fmla="*/ 120 w 1067"/>
                <a:gd name="T27" fmla="*/ 768 h 1082"/>
                <a:gd name="T28" fmla="*/ 0 w 1067"/>
                <a:gd name="T29" fmla="*/ 624 h 1082"/>
                <a:gd name="T30" fmla="*/ 24 w 1067"/>
                <a:gd name="T31" fmla="*/ 576 h 1082"/>
                <a:gd name="T32" fmla="*/ 216 w 1067"/>
                <a:gd name="T33" fmla="*/ 624 h 1082"/>
                <a:gd name="T34" fmla="*/ 288 w 1067"/>
                <a:gd name="T35" fmla="*/ 696 h 1082"/>
                <a:gd name="T36" fmla="*/ 312 w 1067"/>
                <a:gd name="T37" fmla="*/ 744 h 1082"/>
                <a:gd name="T38" fmla="*/ 408 w 1067"/>
                <a:gd name="T39" fmla="*/ 792 h 1082"/>
                <a:gd name="T40" fmla="*/ 456 w 1067"/>
                <a:gd name="T41" fmla="*/ 816 h 1082"/>
                <a:gd name="T42" fmla="*/ 480 w 1067"/>
                <a:gd name="T43" fmla="*/ 504 h 1082"/>
                <a:gd name="T44" fmla="*/ 432 w 1067"/>
                <a:gd name="T45" fmla="*/ 408 h 1082"/>
                <a:gd name="T46" fmla="*/ 336 w 1067"/>
                <a:gd name="T47" fmla="*/ 360 h 1082"/>
                <a:gd name="T48" fmla="*/ 312 w 1067"/>
                <a:gd name="T49" fmla="*/ 528 h 1082"/>
                <a:gd name="T50" fmla="*/ 384 w 1067"/>
                <a:gd name="T51" fmla="*/ 696 h 1082"/>
                <a:gd name="T52" fmla="*/ 480 w 1067"/>
                <a:gd name="T53" fmla="*/ 816 h 1082"/>
                <a:gd name="T54" fmla="*/ 624 w 1067"/>
                <a:gd name="T55" fmla="*/ 792 h 1082"/>
                <a:gd name="T56" fmla="*/ 648 w 1067"/>
                <a:gd name="T57" fmla="*/ 744 h 1082"/>
                <a:gd name="T58" fmla="*/ 624 w 1067"/>
                <a:gd name="T59" fmla="*/ 552 h 1082"/>
                <a:gd name="T60" fmla="*/ 504 w 1067"/>
                <a:gd name="T61" fmla="*/ 336 h 1082"/>
                <a:gd name="T62" fmla="*/ 480 w 1067"/>
                <a:gd name="T63" fmla="*/ 264 h 1082"/>
                <a:gd name="T64" fmla="*/ 432 w 1067"/>
                <a:gd name="T65" fmla="*/ 240 h 1082"/>
                <a:gd name="T66" fmla="*/ 336 w 1067"/>
                <a:gd name="T67" fmla="*/ 168 h 1082"/>
                <a:gd name="T68" fmla="*/ 336 w 1067"/>
                <a:gd name="T69" fmla="*/ 72 h 1082"/>
                <a:gd name="T70" fmla="*/ 432 w 1067"/>
                <a:gd name="T71" fmla="*/ 24 h 1082"/>
                <a:gd name="T72" fmla="*/ 480 w 1067"/>
                <a:gd name="T73" fmla="*/ 0 h 1082"/>
                <a:gd name="T74" fmla="*/ 552 w 1067"/>
                <a:gd name="T75" fmla="*/ 120 h 1082"/>
                <a:gd name="T76" fmla="*/ 576 w 1067"/>
                <a:gd name="T77" fmla="*/ 216 h 108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67"/>
                <a:gd name="T118" fmla="*/ 0 h 1082"/>
                <a:gd name="T119" fmla="*/ 1067 w 1067"/>
                <a:gd name="T120" fmla="*/ 1082 h 108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67" h="1082">
                  <a:moveTo>
                    <a:pt x="456" y="360"/>
                  </a:moveTo>
                  <a:cubicBezTo>
                    <a:pt x="512" y="304"/>
                    <a:pt x="507" y="274"/>
                    <a:pt x="576" y="240"/>
                  </a:cubicBezTo>
                  <a:cubicBezTo>
                    <a:pt x="607" y="178"/>
                    <a:pt x="609" y="136"/>
                    <a:pt x="720" y="216"/>
                  </a:cubicBezTo>
                  <a:cubicBezTo>
                    <a:pt x="749" y="237"/>
                    <a:pt x="752" y="280"/>
                    <a:pt x="768" y="312"/>
                  </a:cubicBezTo>
                  <a:cubicBezTo>
                    <a:pt x="776" y="328"/>
                    <a:pt x="792" y="360"/>
                    <a:pt x="792" y="360"/>
                  </a:cubicBezTo>
                  <a:cubicBezTo>
                    <a:pt x="784" y="400"/>
                    <a:pt x="800" y="455"/>
                    <a:pt x="768" y="480"/>
                  </a:cubicBezTo>
                  <a:cubicBezTo>
                    <a:pt x="746" y="497"/>
                    <a:pt x="652" y="446"/>
                    <a:pt x="624" y="432"/>
                  </a:cubicBezTo>
                  <a:cubicBezTo>
                    <a:pt x="600" y="440"/>
                    <a:pt x="556" y="431"/>
                    <a:pt x="552" y="456"/>
                  </a:cubicBezTo>
                  <a:cubicBezTo>
                    <a:pt x="535" y="576"/>
                    <a:pt x="514" y="730"/>
                    <a:pt x="600" y="816"/>
                  </a:cubicBezTo>
                  <a:cubicBezTo>
                    <a:pt x="663" y="879"/>
                    <a:pt x="775" y="854"/>
                    <a:pt x="864" y="864"/>
                  </a:cubicBezTo>
                  <a:cubicBezTo>
                    <a:pt x="880" y="872"/>
                    <a:pt x="901" y="874"/>
                    <a:pt x="912" y="888"/>
                  </a:cubicBezTo>
                  <a:cubicBezTo>
                    <a:pt x="1067" y="1082"/>
                    <a:pt x="819" y="973"/>
                    <a:pt x="648" y="960"/>
                  </a:cubicBezTo>
                  <a:cubicBezTo>
                    <a:pt x="539" y="938"/>
                    <a:pt x="439" y="905"/>
                    <a:pt x="336" y="864"/>
                  </a:cubicBezTo>
                  <a:cubicBezTo>
                    <a:pt x="281" y="842"/>
                    <a:pt x="160" y="808"/>
                    <a:pt x="120" y="768"/>
                  </a:cubicBezTo>
                  <a:cubicBezTo>
                    <a:pt x="72" y="720"/>
                    <a:pt x="48" y="672"/>
                    <a:pt x="0" y="624"/>
                  </a:cubicBezTo>
                  <a:cubicBezTo>
                    <a:pt x="8" y="608"/>
                    <a:pt x="6" y="579"/>
                    <a:pt x="24" y="576"/>
                  </a:cubicBezTo>
                  <a:cubicBezTo>
                    <a:pt x="63" y="570"/>
                    <a:pt x="171" y="609"/>
                    <a:pt x="216" y="624"/>
                  </a:cubicBezTo>
                  <a:cubicBezTo>
                    <a:pt x="280" y="752"/>
                    <a:pt x="192" y="600"/>
                    <a:pt x="288" y="696"/>
                  </a:cubicBezTo>
                  <a:cubicBezTo>
                    <a:pt x="301" y="709"/>
                    <a:pt x="298" y="733"/>
                    <a:pt x="312" y="744"/>
                  </a:cubicBezTo>
                  <a:cubicBezTo>
                    <a:pt x="340" y="766"/>
                    <a:pt x="376" y="776"/>
                    <a:pt x="408" y="792"/>
                  </a:cubicBezTo>
                  <a:cubicBezTo>
                    <a:pt x="424" y="800"/>
                    <a:pt x="456" y="816"/>
                    <a:pt x="456" y="816"/>
                  </a:cubicBezTo>
                  <a:cubicBezTo>
                    <a:pt x="585" y="752"/>
                    <a:pt x="535" y="795"/>
                    <a:pt x="480" y="504"/>
                  </a:cubicBezTo>
                  <a:cubicBezTo>
                    <a:pt x="473" y="469"/>
                    <a:pt x="464" y="424"/>
                    <a:pt x="432" y="408"/>
                  </a:cubicBezTo>
                  <a:cubicBezTo>
                    <a:pt x="400" y="392"/>
                    <a:pt x="336" y="360"/>
                    <a:pt x="336" y="360"/>
                  </a:cubicBezTo>
                  <a:cubicBezTo>
                    <a:pt x="246" y="405"/>
                    <a:pt x="280" y="369"/>
                    <a:pt x="312" y="528"/>
                  </a:cubicBezTo>
                  <a:cubicBezTo>
                    <a:pt x="339" y="664"/>
                    <a:pt x="321" y="586"/>
                    <a:pt x="384" y="696"/>
                  </a:cubicBezTo>
                  <a:cubicBezTo>
                    <a:pt x="451" y="814"/>
                    <a:pt x="394" y="773"/>
                    <a:pt x="480" y="816"/>
                  </a:cubicBezTo>
                  <a:cubicBezTo>
                    <a:pt x="528" y="808"/>
                    <a:pt x="579" y="811"/>
                    <a:pt x="624" y="792"/>
                  </a:cubicBezTo>
                  <a:cubicBezTo>
                    <a:pt x="640" y="785"/>
                    <a:pt x="648" y="762"/>
                    <a:pt x="648" y="744"/>
                  </a:cubicBezTo>
                  <a:cubicBezTo>
                    <a:pt x="648" y="680"/>
                    <a:pt x="636" y="615"/>
                    <a:pt x="624" y="552"/>
                  </a:cubicBezTo>
                  <a:cubicBezTo>
                    <a:pt x="608" y="465"/>
                    <a:pt x="564" y="396"/>
                    <a:pt x="504" y="336"/>
                  </a:cubicBezTo>
                  <a:cubicBezTo>
                    <a:pt x="496" y="312"/>
                    <a:pt x="495" y="284"/>
                    <a:pt x="480" y="264"/>
                  </a:cubicBezTo>
                  <a:cubicBezTo>
                    <a:pt x="469" y="250"/>
                    <a:pt x="446" y="251"/>
                    <a:pt x="432" y="240"/>
                  </a:cubicBezTo>
                  <a:cubicBezTo>
                    <a:pt x="311" y="149"/>
                    <a:pt x="452" y="226"/>
                    <a:pt x="336" y="168"/>
                  </a:cubicBezTo>
                  <a:cubicBezTo>
                    <a:pt x="318" y="131"/>
                    <a:pt x="290" y="109"/>
                    <a:pt x="336" y="72"/>
                  </a:cubicBezTo>
                  <a:cubicBezTo>
                    <a:pt x="364" y="50"/>
                    <a:pt x="400" y="40"/>
                    <a:pt x="432" y="24"/>
                  </a:cubicBezTo>
                  <a:cubicBezTo>
                    <a:pt x="448" y="16"/>
                    <a:pt x="480" y="0"/>
                    <a:pt x="480" y="0"/>
                  </a:cubicBezTo>
                  <a:cubicBezTo>
                    <a:pt x="540" y="60"/>
                    <a:pt x="527" y="33"/>
                    <a:pt x="552" y="120"/>
                  </a:cubicBezTo>
                  <a:cubicBezTo>
                    <a:pt x="561" y="152"/>
                    <a:pt x="576" y="216"/>
                    <a:pt x="576" y="216"/>
                  </a:cubicBezTo>
                </a:path>
              </a:pathLst>
            </a:custGeom>
            <a:noFill/>
            <a:ln w="28575">
              <a:solidFill>
                <a:srgbClr val="FF8409"/>
              </a:solidFill>
              <a:round/>
              <a:headEnd/>
              <a:tailEnd/>
            </a:ln>
          </p:spPr>
          <p:txBody>
            <a:bodyPr wrap="none" anchor="ctr"/>
            <a:lstStyle/>
            <a:p>
              <a:endParaRPr lang="en-US" dirty="0"/>
            </a:p>
          </p:txBody>
        </p:sp>
        <p:sp>
          <p:nvSpPr>
            <p:cNvPr id="15410" name="Freeform 13"/>
            <p:cNvSpPr>
              <a:spLocks/>
            </p:cNvSpPr>
            <p:nvPr/>
          </p:nvSpPr>
          <p:spPr bwMode="auto">
            <a:xfrm>
              <a:off x="2784" y="2508"/>
              <a:ext cx="217" cy="372"/>
            </a:xfrm>
            <a:custGeom>
              <a:avLst/>
              <a:gdLst>
                <a:gd name="T0" fmla="*/ 435 w 825"/>
                <a:gd name="T1" fmla="*/ 240 h 1416"/>
                <a:gd name="T2" fmla="*/ 123 w 825"/>
                <a:gd name="T3" fmla="*/ 384 h 1416"/>
                <a:gd name="T4" fmla="*/ 147 w 825"/>
                <a:gd name="T5" fmla="*/ 504 h 1416"/>
                <a:gd name="T6" fmla="*/ 243 w 825"/>
                <a:gd name="T7" fmla="*/ 552 h 1416"/>
                <a:gd name="T8" fmla="*/ 603 w 825"/>
                <a:gd name="T9" fmla="*/ 624 h 1416"/>
                <a:gd name="T10" fmla="*/ 675 w 825"/>
                <a:gd name="T11" fmla="*/ 648 h 1416"/>
                <a:gd name="T12" fmla="*/ 723 w 825"/>
                <a:gd name="T13" fmla="*/ 672 h 1416"/>
                <a:gd name="T14" fmla="*/ 771 w 825"/>
                <a:gd name="T15" fmla="*/ 648 h 1416"/>
                <a:gd name="T16" fmla="*/ 819 w 825"/>
                <a:gd name="T17" fmla="*/ 552 h 1416"/>
                <a:gd name="T18" fmla="*/ 795 w 825"/>
                <a:gd name="T19" fmla="*/ 408 h 1416"/>
                <a:gd name="T20" fmla="*/ 723 w 825"/>
                <a:gd name="T21" fmla="*/ 360 h 1416"/>
                <a:gd name="T22" fmla="*/ 507 w 825"/>
                <a:gd name="T23" fmla="*/ 288 h 1416"/>
                <a:gd name="T24" fmla="*/ 387 w 825"/>
                <a:gd name="T25" fmla="*/ 336 h 1416"/>
                <a:gd name="T26" fmla="*/ 339 w 825"/>
                <a:gd name="T27" fmla="*/ 432 h 1416"/>
                <a:gd name="T28" fmla="*/ 363 w 825"/>
                <a:gd name="T29" fmla="*/ 528 h 1416"/>
                <a:gd name="T30" fmla="*/ 435 w 825"/>
                <a:gd name="T31" fmla="*/ 504 h 1416"/>
                <a:gd name="T32" fmla="*/ 387 w 825"/>
                <a:gd name="T33" fmla="*/ 408 h 1416"/>
                <a:gd name="T34" fmla="*/ 291 w 825"/>
                <a:gd name="T35" fmla="*/ 360 h 1416"/>
                <a:gd name="T36" fmla="*/ 219 w 825"/>
                <a:gd name="T37" fmla="*/ 384 h 1416"/>
                <a:gd name="T38" fmla="*/ 171 w 825"/>
                <a:gd name="T39" fmla="*/ 408 h 1416"/>
                <a:gd name="T40" fmla="*/ 315 w 825"/>
                <a:gd name="T41" fmla="*/ 912 h 1416"/>
                <a:gd name="T42" fmla="*/ 363 w 825"/>
                <a:gd name="T43" fmla="*/ 888 h 1416"/>
                <a:gd name="T44" fmla="*/ 363 w 825"/>
                <a:gd name="T45" fmla="*/ 648 h 1416"/>
                <a:gd name="T46" fmla="*/ 267 w 825"/>
                <a:gd name="T47" fmla="*/ 576 h 1416"/>
                <a:gd name="T48" fmla="*/ 3 w 825"/>
                <a:gd name="T49" fmla="*/ 720 h 1416"/>
                <a:gd name="T50" fmla="*/ 195 w 825"/>
                <a:gd name="T51" fmla="*/ 1416 h 1416"/>
                <a:gd name="T52" fmla="*/ 291 w 825"/>
                <a:gd name="T53" fmla="*/ 1392 h 1416"/>
                <a:gd name="T54" fmla="*/ 387 w 825"/>
                <a:gd name="T55" fmla="*/ 1344 h 1416"/>
                <a:gd name="T56" fmla="*/ 435 w 825"/>
                <a:gd name="T57" fmla="*/ 1248 h 1416"/>
                <a:gd name="T58" fmla="*/ 459 w 825"/>
                <a:gd name="T59" fmla="*/ 1200 h 1416"/>
                <a:gd name="T60" fmla="*/ 363 w 825"/>
                <a:gd name="T61" fmla="*/ 1032 h 1416"/>
                <a:gd name="T62" fmla="*/ 267 w 825"/>
                <a:gd name="T63" fmla="*/ 1152 h 1416"/>
                <a:gd name="T64" fmla="*/ 243 w 825"/>
                <a:gd name="T65" fmla="*/ 1200 h 1416"/>
                <a:gd name="T66" fmla="*/ 339 w 825"/>
                <a:gd name="T67" fmla="*/ 1392 h 1416"/>
                <a:gd name="T68" fmla="*/ 411 w 825"/>
                <a:gd name="T69" fmla="*/ 1416 h 1416"/>
                <a:gd name="T70" fmla="*/ 507 w 825"/>
                <a:gd name="T71" fmla="*/ 1296 h 1416"/>
                <a:gd name="T72" fmla="*/ 531 w 825"/>
                <a:gd name="T73" fmla="*/ 1248 h 1416"/>
                <a:gd name="T74" fmla="*/ 555 w 825"/>
                <a:gd name="T75" fmla="*/ 1200 h 1416"/>
                <a:gd name="T76" fmla="*/ 411 w 825"/>
                <a:gd name="T77" fmla="*/ 936 h 1416"/>
                <a:gd name="T78" fmla="*/ 339 w 825"/>
                <a:gd name="T79" fmla="*/ 840 h 1416"/>
                <a:gd name="T80" fmla="*/ 219 w 825"/>
                <a:gd name="T81" fmla="*/ 600 h 1416"/>
                <a:gd name="T82" fmla="*/ 243 w 825"/>
                <a:gd name="T83" fmla="*/ 456 h 1416"/>
                <a:gd name="T84" fmla="*/ 339 w 825"/>
                <a:gd name="T85" fmla="*/ 408 h 1416"/>
                <a:gd name="T86" fmla="*/ 699 w 825"/>
                <a:gd name="T87" fmla="*/ 384 h 1416"/>
                <a:gd name="T88" fmla="*/ 723 w 825"/>
                <a:gd name="T89" fmla="*/ 0 h 1416"/>
                <a:gd name="T90" fmla="*/ 603 w 825"/>
                <a:gd name="T91" fmla="*/ 96 h 1416"/>
                <a:gd name="T92" fmla="*/ 579 w 825"/>
                <a:gd name="T93" fmla="*/ 216 h 14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25"/>
                <a:gd name="T142" fmla="*/ 0 h 1416"/>
                <a:gd name="T143" fmla="*/ 825 w 825"/>
                <a:gd name="T144" fmla="*/ 1416 h 14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25" h="1416">
                  <a:moveTo>
                    <a:pt x="435" y="240"/>
                  </a:moveTo>
                  <a:cubicBezTo>
                    <a:pt x="216" y="262"/>
                    <a:pt x="182" y="208"/>
                    <a:pt x="123" y="384"/>
                  </a:cubicBezTo>
                  <a:cubicBezTo>
                    <a:pt x="131" y="424"/>
                    <a:pt x="123" y="471"/>
                    <a:pt x="147" y="504"/>
                  </a:cubicBezTo>
                  <a:cubicBezTo>
                    <a:pt x="168" y="533"/>
                    <a:pt x="211" y="536"/>
                    <a:pt x="243" y="552"/>
                  </a:cubicBezTo>
                  <a:cubicBezTo>
                    <a:pt x="393" y="627"/>
                    <a:pt x="362" y="602"/>
                    <a:pt x="603" y="624"/>
                  </a:cubicBezTo>
                  <a:cubicBezTo>
                    <a:pt x="627" y="632"/>
                    <a:pt x="652" y="639"/>
                    <a:pt x="675" y="648"/>
                  </a:cubicBezTo>
                  <a:cubicBezTo>
                    <a:pt x="692" y="655"/>
                    <a:pt x="705" y="672"/>
                    <a:pt x="723" y="672"/>
                  </a:cubicBezTo>
                  <a:cubicBezTo>
                    <a:pt x="741" y="672"/>
                    <a:pt x="755" y="656"/>
                    <a:pt x="771" y="648"/>
                  </a:cubicBezTo>
                  <a:cubicBezTo>
                    <a:pt x="787" y="616"/>
                    <a:pt x="825" y="587"/>
                    <a:pt x="819" y="552"/>
                  </a:cubicBezTo>
                  <a:cubicBezTo>
                    <a:pt x="811" y="504"/>
                    <a:pt x="817" y="452"/>
                    <a:pt x="795" y="408"/>
                  </a:cubicBezTo>
                  <a:cubicBezTo>
                    <a:pt x="782" y="382"/>
                    <a:pt x="748" y="375"/>
                    <a:pt x="723" y="360"/>
                  </a:cubicBezTo>
                  <a:cubicBezTo>
                    <a:pt x="657" y="321"/>
                    <a:pt x="580" y="306"/>
                    <a:pt x="507" y="288"/>
                  </a:cubicBezTo>
                  <a:cubicBezTo>
                    <a:pt x="500" y="290"/>
                    <a:pt x="400" y="320"/>
                    <a:pt x="387" y="336"/>
                  </a:cubicBezTo>
                  <a:cubicBezTo>
                    <a:pt x="365" y="364"/>
                    <a:pt x="339" y="432"/>
                    <a:pt x="339" y="432"/>
                  </a:cubicBezTo>
                  <a:cubicBezTo>
                    <a:pt x="347" y="464"/>
                    <a:pt x="337" y="508"/>
                    <a:pt x="363" y="528"/>
                  </a:cubicBezTo>
                  <a:cubicBezTo>
                    <a:pt x="383" y="543"/>
                    <a:pt x="430" y="529"/>
                    <a:pt x="435" y="504"/>
                  </a:cubicBezTo>
                  <a:cubicBezTo>
                    <a:pt x="442" y="469"/>
                    <a:pt x="403" y="440"/>
                    <a:pt x="387" y="408"/>
                  </a:cubicBezTo>
                  <a:cubicBezTo>
                    <a:pt x="371" y="376"/>
                    <a:pt x="291" y="360"/>
                    <a:pt x="291" y="360"/>
                  </a:cubicBezTo>
                  <a:cubicBezTo>
                    <a:pt x="267" y="368"/>
                    <a:pt x="242" y="375"/>
                    <a:pt x="219" y="384"/>
                  </a:cubicBezTo>
                  <a:cubicBezTo>
                    <a:pt x="202" y="391"/>
                    <a:pt x="172" y="390"/>
                    <a:pt x="171" y="408"/>
                  </a:cubicBezTo>
                  <a:cubicBezTo>
                    <a:pt x="157" y="587"/>
                    <a:pt x="186" y="783"/>
                    <a:pt x="315" y="912"/>
                  </a:cubicBezTo>
                  <a:cubicBezTo>
                    <a:pt x="331" y="904"/>
                    <a:pt x="354" y="903"/>
                    <a:pt x="363" y="888"/>
                  </a:cubicBezTo>
                  <a:cubicBezTo>
                    <a:pt x="403" y="822"/>
                    <a:pt x="387" y="711"/>
                    <a:pt x="363" y="648"/>
                  </a:cubicBezTo>
                  <a:cubicBezTo>
                    <a:pt x="349" y="611"/>
                    <a:pt x="298" y="592"/>
                    <a:pt x="267" y="576"/>
                  </a:cubicBezTo>
                  <a:cubicBezTo>
                    <a:pt x="21" y="603"/>
                    <a:pt x="61" y="546"/>
                    <a:pt x="3" y="720"/>
                  </a:cubicBezTo>
                  <a:cubicBezTo>
                    <a:pt x="11" y="849"/>
                    <a:pt x="0" y="1318"/>
                    <a:pt x="195" y="1416"/>
                  </a:cubicBezTo>
                  <a:cubicBezTo>
                    <a:pt x="227" y="1408"/>
                    <a:pt x="260" y="1404"/>
                    <a:pt x="291" y="1392"/>
                  </a:cubicBezTo>
                  <a:cubicBezTo>
                    <a:pt x="324" y="1379"/>
                    <a:pt x="387" y="1344"/>
                    <a:pt x="387" y="1344"/>
                  </a:cubicBezTo>
                  <a:cubicBezTo>
                    <a:pt x="403" y="1312"/>
                    <a:pt x="419" y="1280"/>
                    <a:pt x="435" y="1248"/>
                  </a:cubicBezTo>
                  <a:cubicBezTo>
                    <a:pt x="443" y="1232"/>
                    <a:pt x="459" y="1200"/>
                    <a:pt x="459" y="1200"/>
                  </a:cubicBezTo>
                  <a:cubicBezTo>
                    <a:pt x="436" y="1106"/>
                    <a:pt x="447" y="1074"/>
                    <a:pt x="363" y="1032"/>
                  </a:cubicBezTo>
                  <a:cubicBezTo>
                    <a:pt x="283" y="1072"/>
                    <a:pt x="323" y="1040"/>
                    <a:pt x="267" y="1152"/>
                  </a:cubicBezTo>
                  <a:cubicBezTo>
                    <a:pt x="259" y="1168"/>
                    <a:pt x="243" y="1200"/>
                    <a:pt x="243" y="1200"/>
                  </a:cubicBezTo>
                  <a:cubicBezTo>
                    <a:pt x="260" y="1287"/>
                    <a:pt x="252" y="1357"/>
                    <a:pt x="339" y="1392"/>
                  </a:cubicBezTo>
                  <a:cubicBezTo>
                    <a:pt x="362" y="1401"/>
                    <a:pt x="387" y="1408"/>
                    <a:pt x="411" y="1416"/>
                  </a:cubicBezTo>
                  <a:cubicBezTo>
                    <a:pt x="491" y="1376"/>
                    <a:pt x="451" y="1408"/>
                    <a:pt x="507" y="1296"/>
                  </a:cubicBezTo>
                  <a:cubicBezTo>
                    <a:pt x="515" y="1280"/>
                    <a:pt x="523" y="1264"/>
                    <a:pt x="531" y="1248"/>
                  </a:cubicBezTo>
                  <a:cubicBezTo>
                    <a:pt x="539" y="1232"/>
                    <a:pt x="555" y="1200"/>
                    <a:pt x="555" y="1200"/>
                  </a:cubicBezTo>
                  <a:cubicBezTo>
                    <a:pt x="531" y="1058"/>
                    <a:pt x="541" y="1001"/>
                    <a:pt x="411" y="936"/>
                  </a:cubicBezTo>
                  <a:cubicBezTo>
                    <a:pt x="353" y="820"/>
                    <a:pt x="430" y="961"/>
                    <a:pt x="339" y="840"/>
                  </a:cubicBezTo>
                  <a:cubicBezTo>
                    <a:pt x="286" y="769"/>
                    <a:pt x="247" y="684"/>
                    <a:pt x="219" y="600"/>
                  </a:cubicBezTo>
                  <a:cubicBezTo>
                    <a:pt x="227" y="552"/>
                    <a:pt x="217" y="497"/>
                    <a:pt x="243" y="456"/>
                  </a:cubicBezTo>
                  <a:cubicBezTo>
                    <a:pt x="262" y="426"/>
                    <a:pt x="307" y="424"/>
                    <a:pt x="339" y="408"/>
                  </a:cubicBezTo>
                  <a:cubicBezTo>
                    <a:pt x="447" y="354"/>
                    <a:pt x="579" y="392"/>
                    <a:pt x="699" y="384"/>
                  </a:cubicBezTo>
                  <a:cubicBezTo>
                    <a:pt x="772" y="237"/>
                    <a:pt x="741" y="203"/>
                    <a:pt x="723" y="0"/>
                  </a:cubicBezTo>
                  <a:cubicBezTo>
                    <a:pt x="643" y="40"/>
                    <a:pt x="627" y="24"/>
                    <a:pt x="603" y="96"/>
                  </a:cubicBezTo>
                  <a:cubicBezTo>
                    <a:pt x="577" y="174"/>
                    <a:pt x="579" y="165"/>
                    <a:pt x="579" y="216"/>
                  </a:cubicBezTo>
                </a:path>
              </a:pathLst>
            </a:custGeom>
            <a:noFill/>
            <a:ln w="28575">
              <a:solidFill>
                <a:srgbClr val="FF8409"/>
              </a:solidFill>
              <a:round/>
              <a:headEnd/>
              <a:tailEnd/>
            </a:ln>
          </p:spPr>
          <p:txBody>
            <a:bodyPr wrap="none" anchor="ctr"/>
            <a:lstStyle/>
            <a:p>
              <a:endParaRPr lang="en-US" dirty="0"/>
            </a:p>
          </p:txBody>
        </p:sp>
        <p:sp>
          <p:nvSpPr>
            <p:cNvPr id="15411" name="Freeform 14"/>
            <p:cNvSpPr>
              <a:spLocks/>
            </p:cNvSpPr>
            <p:nvPr/>
          </p:nvSpPr>
          <p:spPr bwMode="auto">
            <a:xfrm>
              <a:off x="1968" y="2947"/>
              <a:ext cx="276" cy="269"/>
            </a:xfrm>
            <a:custGeom>
              <a:avLst/>
              <a:gdLst>
                <a:gd name="T0" fmla="*/ 168 w 502"/>
                <a:gd name="T1" fmla="*/ 168 h 490"/>
                <a:gd name="T2" fmla="*/ 264 w 502"/>
                <a:gd name="T3" fmla="*/ 120 h 490"/>
                <a:gd name="T4" fmla="*/ 312 w 502"/>
                <a:gd name="T5" fmla="*/ 96 h 490"/>
                <a:gd name="T6" fmla="*/ 264 w 502"/>
                <a:gd name="T7" fmla="*/ 336 h 490"/>
                <a:gd name="T8" fmla="*/ 432 w 502"/>
                <a:gd name="T9" fmla="*/ 408 h 490"/>
                <a:gd name="T10" fmla="*/ 384 w 502"/>
                <a:gd name="T11" fmla="*/ 384 h 490"/>
                <a:gd name="T12" fmla="*/ 312 w 502"/>
                <a:gd name="T13" fmla="*/ 360 h 490"/>
                <a:gd name="T14" fmla="*/ 72 w 502"/>
                <a:gd name="T15" fmla="*/ 312 h 490"/>
                <a:gd name="T16" fmla="*/ 48 w 502"/>
                <a:gd name="T17" fmla="*/ 264 h 490"/>
                <a:gd name="T18" fmla="*/ 168 w 502"/>
                <a:gd name="T19" fmla="*/ 120 h 490"/>
                <a:gd name="T20" fmla="*/ 360 w 502"/>
                <a:gd name="T21" fmla="*/ 264 h 490"/>
                <a:gd name="T22" fmla="*/ 456 w 502"/>
                <a:gd name="T23" fmla="*/ 240 h 490"/>
                <a:gd name="T24" fmla="*/ 384 w 502"/>
                <a:gd name="T25" fmla="*/ 120 h 490"/>
                <a:gd name="T26" fmla="*/ 360 w 502"/>
                <a:gd name="T27" fmla="*/ 192 h 490"/>
                <a:gd name="T28" fmla="*/ 408 w 502"/>
                <a:gd name="T29" fmla="*/ 216 h 490"/>
                <a:gd name="T30" fmla="*/ 264 w 502"/>
                <a:gd name="T31" fmla="*/ 192 h 490"/>
                <a:gd name="T32" fmla="*/ 72 w 502"/>
                <a:gd name="T33" fmla="*/ 168 h 490"/>
                <a:gd name="T34" fmla="*/ 0 w 502"/>
                <a:gd name="T35" fmla="*/ 144 h 490"/>
                <a:gd name="T36" fmla="*/ 72 w 502"/>
                <a:gd name="T37" fmla="*/ 120 h 490"/>
                <a:gd name="T38" fmla="*/ 336 w 502"/>
                <a:gd name="T39" fmla="*/ 48 h 490"/>
                <a:gd name="T40" fmla="*/ 384 w 502"/>
                <a:gd name="T41" fmla="*/ 24 h 490"/>
                <a:gd name="T42" fmla="*/ 336 w 502"/>
                <a:gd name="T43" fmla="*/ 0 h 4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2"/>
                <a:gd name="T67" fmla="*/ 0 h 490"/>
                <a:gd name="T68" fmla="*/ 502 w 502"/>
                <a:gd name="T69" fmla="*/ 490 h 4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2" h="490">
                  <a:moveTo>
                    <a:pt x="168" y="168"/>
                  </a:moveTo>
                  <a:cubicBezTo>
                    <a:pt x="200" y="152"/>
                    <a:pt x="232" y="136"/>
                    <a:pt x="264" y="120"/>
                  </a:cubicBezTo>
                  <a:cubicBezTo>
                    <a:pt x="280" y="112"/>
                    <a:pt x="312" y="96"/>
                    <a:pt x="312" y="96"/>
                  </a:cubicBezTo>
                  <a:cubicBezTo>
                    <a:pt x="358" y="188"/>
                    <a:pt x="333" y="267"/>
                    <a:pt x="264" y="336"/>
                  </a:cubicBezTo>
                  <a:cubicBezTo>
                    <a:pt x="291" y="444"/>
                    <a:pt x="269" y="490"/>
                    <a:pt x="432" y="408"/>
                  </a:cubicBezTo>
                  <a:cubicBezTo>
                    <a:pt x="448" y="400"/>
                    <a:pt x="401" y="391"/>
                    <a:pt x="384" y="384"/>
                  </a:cubicBezTo>
                  <a:cubicBezTo>
                    <a:pt x="361" y="375"/>
                    <a:pt x="337" y="366"/>
                    <a:pt x="312" y="360"/>
                  </a:cubicBezTo>
                  <a:cubicBezTo>
                    <a:pt x="233" y="342"/>
                    <a:pt x="72" y="312"/>
                    <a:pt x="72" y="312"/>
                  </a:cubicBezTo>
                  <a:cubicBezTo>
                    <a:pt x="64" y="296"/>
                    <a:pt x="45" y="282"/>
                    <a:pt x="48" y="264"/>
                  </a:cubicBezTo>
                  <a:cubicBezTo>
                    <a:pt x="63" y="173"/>
                    <a:pt x="103" y="163"/>
                    <a:pt x="168" y="120"/>
                  </a:cubicBezTo>
                  <a:cubicBezTo>
                    <a:pt x="347" y="150"/>
                    <a:pt x="311" y="117"/>
                    <a:pt x="360" y="264"/>
                  </a:cubicBezTo>
                  <a:cubicBezTo>
                    <a:pt x="392" y="256"/>
                    <a:pt x="439" y="268"/>
                    <a:pt x="456" y="240"/>
                  </a:cubicBezTo>
                  <a:cubicBezTo>
                    <a:pt x="502" y="164"/>
                    <a:pt x="421" y="139"/>
                    <a:pt x="384" y="120"/>
                  </a:cubicBezTo>
                  <a:cubicBezTo>
                    <a:pt x="341" y="141"/>
                    <a:pt x="307" y="139"/>
                    <a:pt x="360" y="192"/>
                  </a:cubicBezTo>
                  <a:cubicBezTo>
                    <a:pt x="373" y="205"/>
                    <a:pt x="426" y="216"/>
                    <a:pt x="408" y="216"/>
                  </a:cubicBezTo>
                  <a:cubicBezTo>
                    <a:pt x="359" y="216"/>
                    <a:pt x="312" y="199"/>
                    <a:pt x="264" y="192"/>
                  </a:cubicBezTo>
                  <a:cubicBezTo>
                    <a:pt x="200" y="183"/>
                    <a:pt x="136" y="176"/>
                    <a:pt x="72" y="168"/>
                  </a:cubicBezTo>
                  <a:cubicBezTo>
                    <a:pt x="48" y="160"/>
                    <a:pt x="0" y="169"/>
                    <a:pt x="0" y="144"/>
                  </a:cubicBezTo>
                  <a:cubicBezTo>
                    <a:pt x="0" y="119"/>
                    <a:pt x="49" y="130"/>
                    <a:pt x="72" y="120"/>
                  </a:cubicBezTo>
                  <a:cubicBezTo>
                    <a:pt x="255" y="41"/>
                    <a:pt x="75" y="85"/>
                    <a:pt x="336" y="48"/>
                  </a:cubicBezTo>
                  <a:cubicBezTo>
                    <a:pt x="352" y="40"/>
                    <a:pt x="384" y="42"/>
                    <a:pt x="384" y="24"/>
                  </a:cubicBezTo>
                  <a:cubicBezTo>
                    <a:pt x="384" y="6"/>
                    <a:pt x="336" y="0"/>
                    <a:pt x="336" y="0"/>
                  </a:cubicBezTo>
                </a:path>
              </a:pathLst>
            </a:custGeom>
            <a:noFill/>
            <a:ln w="28575">
              <a:solidFill>
                <a:srgbClr val="FF8409"/>
              </a:solidFill>
              <a:round/>
              <a:headEnd/>
              <a:tailEnd/>
            </a:ln>
          </p:spPr>
          <p:txBody>
            <a:bodyPr wrap="none" anchor="ctr"/>
            <a:lstStyle/>
            <a:p>
              <a:endParaRPr lang="en-US" dirty="0"/>
            </a:p>
          </p:txBody>
        </p:sp>
        <p:sp>
          <p:nvSpPr>
            <p:cNvPr id="15412" name="Freeform 15"/>
            <p:cNvSpPr>
              <a:spLocks/>
            </p:cNvSpPr>
            <p:nvPr/>
          </p:nvSpPr>
          <p:spPr bwMode="auto">
            <a:xfrm>
              <a:off x="2249" y="2868"/>
              <a:ext cx="391" cy="396"/>
            </a:xfrm>
            <a:custGeom>
              <a:avLst/>
              <a:gdLst>
                <a:gd name="T0" fmla="*/ 456 w 1067"/>
                <a:gd name="T1" fmla="*/ 360 h 1082"/>
                <a:gd name="T2" fmla="*/ 576 w 1067"/>
                <a:gd name="T3" fmla="*/ 240 h 1082"/>
                <a:gd name="T4" fmla="*/ 720 w 1067"/>
                <a:gd name="T5" fmla="*/ 216 h 1082"/>
                <a:gd name="T6" fmla="*/ 768 w 1067"/>
                <a:gd name="T7" fmla="*/ 312 h 1082"/>
                <a:gd name="T8" fmla="*/ 792 w 1067"/>
                <a:gd name="T9" fmla="*/ 360 h 1082"/>
                <a:gd name="T10" fmla="*/ 768 w 1067"/>
                <a:gd name="T11" fmla="*/ 480 h 1082"/>
                <a:gd name="T12" fmla="*/ 624 w 1067"/>
                <a:gd name="T13" fmla="*/ 432 h 1082"/>
                <a:gd name="T14" fmla="*/ 552 w 1067"/>
                <a:gd name="T15" fmla="*/ 456 h 1082"/>
                <a:gd name="T16" fmla="*/ 600 w 1067"/>
                <a:gd name="T17" fmla="*/ 816 h 1082"/>
                <a:gd name="T18" fmla="*/ 864 w 1067"/>
                <a:gd name="T19" fmla="*/ 864 h 1082"/>
                <a:gd name="T20" fmla="*/ 912 w 1067"/>
                <a:gd name="T21" fmla="*/ 888 h 1082"/>
                <a:gd name="T22" fmla="*/ 648 w 1067"/>
                <a:gd name="T23" fmla="*/ 960 h 1082"/>
                <a:gd name="T24" fmla="*/ 336 w 1067"/>
                <a:gd name="T25" fmla="*/ 864 h 1082"/>
                <a:gd name="T26" fmla="*/ 120 w 1067"/>
                <a:gd name="T27" fmla="*/ 768 h 1082"/>
                <a:gd name="T28" fmla="*/ 0 w 1067"/>
                <a:gd name="T29" fmla="*/ 624 h 1082"/>
                <a:gd name="T30" fmla="*/ 24 w 1067"/>
                <a:gd name="T31" fmla="*/ 576 h 1082"/>
                <a:gd name="T32" fmla="*/ 216 w 1067"/>
                <a:gd name="T33" fmla="*/ 624 h 1082"/>
                <a:gd name="T34" fmla="*/ 288 w 1067"/>
                <a:gd name="T35" fmla="*/ 696 h 1082"/>
                <a:gd name="T36" fmla="*/ 312 w 1067"/>
                <a:gd name="T37" fmla="*/ 744 h 1082"/>
                <a:gd name="T38" fmla="*/ 408 w 1067"/>
                <a:gd name="T39" fmla="*/ 792 h 1082"/>
                <a:gd name="T40" fmla="*/ 456 w 1067"/>
                <a:gd name="T41" fmla="*/ 816 h 1082"/>
                <a:gd name="T42" fmla="*/ 480 w 1067"/>
                <a:gd name="T43" fmla="*/ 504 h 1082"/>
                <a:gd name="T44" fmla="*/ 432 w 1067"/>
                <a:gd name="T45" fmla="*/ 408 h 1082"/>
                <a:gd name="T46" fmla="*/ 336 w 1067"/>
                <a:gd name="T47" fmla="*/ 360 h 1082"/>
                <a:gd name="T48" fmla="*/ 312 w 1067"/>
                <a:gd name="T49" fmla="*/ 528 h 1082"/>
                <a:gd name="T50" fmla="*/ 384 w 1067"/>
                <a:gd name="T51" fmla="*/ 696 h 1082"/>
                <a:gd name="T52" fmla="*/ 480 w 1067"/>
                <a:gd name="T53" fmla="*/ 816 h 1082"/>
                <a:gd name="T54" fmla="*/ 624 w 1067"/>
                <a:gd name="T55" fmla="*/ 792 h 1082"/>
                <a:gd name="T56" fmla="*/ 648 w 1067"/>
                <a:gd name="T57" fmla="*/ 744 h 1082"/>
                <a:gd name="T58" fmla="*/ 624 w 1067"/>
                <a:gd name="T59" fmla="*/ 552 h 1082"/>
                <a:gd name="T60" fmla="*/ 504 w 1067"/>
                <a:gd name="T61" fmla="*/ 336 h 1082"/>
                <a:gd name="T62" fmla="*/ 480 w 1067"/>
                <a:gd name="T63" fmla="*/ 264 h 1082"/>
                <a:gd name="T64" fmla="*/ 432 w 1067"/>
                <a:gd name="T65" fmla="*/ 240 h 1082"/>
                <a:gd name="T66" fmla="*/ 336 w 1067"/>
                <a:gd name="T67" fmla="*/ 168 h 1082"/>
                <a:gd name="T68" fmla="*/ 336 w 1067"/>
                <a:gd name="T69" fmla="*/ 72 h 1082"/>
                <a:gd name="T70" fmla="*/ 432 w 1067"/>
                <a:gd name="T71" fmla="*/ 24 h 1082"/>
                <a:gd name="T72" fmla="*/ 480 w 1067"/>
                <a:gd name="T73" fmla="*/ 0 h 1082"/>
                <a:gd name="T74" fmla="*/ 552 w 1067"/>
                <a:gd name="T75" fmla="*/ 120 h 1082"/>
                <a:gd name="T76" fmla="*/ 576 w 1067"/>
                <a:gd name="T77" fmla="*/ 216 h 108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67"/>
                <a:gd name="T118" fmla="*/ 0 h 1082"/>
                <a:gd name="T119" fmla="*/ 1067 w 1067"/>
                <a:gd name="T120" fmla="*/ 1082 h 108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67" h="1082">
                  <a:moveTo>
                    <a:pt x="456" y="360"/>
                  </a:moveTo>
                  <a:cubicBezTo>
                    <a:pt x="512" y="304"/>
                    <a:pt x="507" y="274"/>
                    <a:pt x="576" y="240"/>
                  </a:cubicBezTo>
                  <a:cubicBezTo>
                    <a:pt x="607" y="178"/>
                    <a:pt x="609" y="136"/>
                    <a:pt x="720" y="216"/>
                  </a:cubicBezTo>
                  <a:cubicBezTo>
                    <a:pt x="749" y="237"/>
                    <a:pt x="752" y="280"/>
                    <a:pt x="768" y="312"/>
                  </a:cubicBezTo>
                  <a:cubicBezTo>
                    <a:pt x="776" y="328"/>
                    <a:pt x="792" y="360"/>
                    <a:pt x="792" y="360"/>
                  </a:cubicBezTo>
                  <a:cubicBezTo>
                    <a:pt x="784" y="400"/>
                    <a:pt x="800" y="455"/>
                    <a:pt x="768" y="480"/>
                  </a:cubicBezTo>
                  <a:cubicBezTo>
                    <a:pt x="746" y="497"/>
                    <a:pt x="652" y="446"/>
                    <a:pt x="624" y="432"/>
                  </a:cubicBezTo>
                  <a:cubicBezTo>
                    <a:pt x="600" y="440"/>
                    <a:pt x="556" y="431"/>
                    <a:pt x="552" y="456"/>
                  </a:cubicBezTo>
                  <a:cubicBezTo>
                    <a:pt x="535" y="576"/>
                    <a:pt x="514" y="730"/>
                    <a:pt x="600" y="816"/>
                  </a:cubicBezTo>
                  <a:cubicBezTo>
                    <a:pt x="663" y="879"/>
                    <a:pt x="775" y="854"/>
                    <a:pt x="864" y="864"/>
                  </a:cubicBezTo>
                  <a:cubicBezTo>
                    <a:pt x="880" y="872"/>
                    <a:pt x="901" y="874"/>
                    <a:pt x="912" y="888"/>
                  </a:cubicBezTo>
                  <a:cubicBezTo>
                    <a:pt x="1067" y="1082"/>
                    <a:pt x="819" y="973"/>
                    <a:pt x="648" y="960"/>
                  </a:cubicBezTo>
                  <a:cubicBezTo>
                    <a:pt x="539" y="938"/>
                    <a:pt x="439" y="905"/>
                    <a:pt x="336" y="864"/>
                  </a:cubicBezTo>
                  <a:cubicBezTo>
                    <a:pt x="281" y="842"/>
                    <a:pt x="160" y="808"/>
                    <a:pt x="120" y="768"/>
                  </a:cubicBezTo>
                  <a:cubicBezTo>
                    <a:pt x="72" y="720"/>
                    <a:pt x="48" y="672"/>
                    <a:pt x="0" y="624"/>
                  </a:cubicBezTo>
                  <a:cubicBezTo>
                    <a:pt x="8" y="608"/>
                    <a:pt x="6" y="579"/>
                    <a:pt x="24" y="576"/>
                  </a:cubicBezTo>
                  <a:cubicBezTo>
                    <a:pt x="63" y="570"/>
                    <a:pt x="171" y="609"/>
                    <a:pt x="216" y="624"/>
                  </a:cubicBezTo>
                  <a:cubicBezTo>
                    <a:pt x="280" y="752"/>
                    <a:pt x="192" y="600"/>
                    <a:pt x="288" y="696"/>
                  </a:cubicBezTo>
                  <a:cubicBezTo>
                    <a:pt x="301" y="709"/>
                    <a:pt x="298" y="733"/>
                    <a:pt x="312" y="744"/>
                  </a:cubicBezTo>
                  <a:cubicBezTo>
                    <a:pt x="340" y="766"/>
                    <a:pt x="376" y="776"/>
                    <a:pt x="408" y="792"/>
                  </a:cubicBezTo>
                  <a:cubicBezTo>
                    <a:pt x="424" y="800"/>
                    <a:pt x="456" y="816"/>
                    <a:pt x="456" y="816"/>
                  </a:cubicBezTo>
                  <a:cubicBezTo>
                    <a:pt x="585" y="752"/>
                    <a:pt x="535" y="795"/>
                    <a:pt x="480" y="504"/>
                  </a:cubicBezTo>
                  <a:cubicBezTo>
                    <a:pt x="473" y="469"/>
                    <a:pt x="464" y="424"/>
                    <a:pt x="432" y="408"/>
                  </a:cubicBezTo>
                  <a:cubicBezTo>
                    <a:pt x="400" y="392"/>
                    <a:pt x="336" y="360"/>
                    <a:pt x="336" y="360"/>
                  </a:cubicBezTo>
                  <a:cubicBezTo>
                    <a:pt x="246" y="405"/>
                    <a:pt x="280" y="369"/>
                    <a:pt x="312" y="528"/>
                  </a:cubicBezTo>
                  <a:cubicBezTo>
                    <a:pt x="339" y="664"/>
                    <a:pt x="321" y="586"/>
                    <a:pt x="384" y="696"/>
                  </a:cubicBezTo>
                  <a:cubicBezTo>
                    <a:pt x="451" y="814"/>
                    <a:pt x="394" y="773"/>
                    <a:pt x="480" y="816"/>
                  </a:cubicBezTo>
                  <a:cubicBezTo>
                    <a:pt x="528" y="808"/>
                    <a:pt x="579" y="811"/>
                    <a:pt x="624" y="792"/>
                  </a:cubicBezTo>
                  <a:cubicBezTo>
                    <a:pt x="640" y="785"/>
                    <a:pt x="648" y="762"/>
                    <a:pt x="648" y="744"/>
                  </a:cubicBezTo>
                  <a:cubicBezTo>
                    <a:pt x="648" y="680"/>
                    <a:pt x="636" y="615"/>
                    <a:pt x="624" y="552"/>
                  </a:cubicBezTo>
                  <a:cubicBezTo>
                    <a:pt x="608" y="465"/>
                    <a:pt x="564" y="396"/>
                    <a:pt x="504" y="336"/>
                  </a:cubicBezTo>
                  <a:cubicBezTo>
                    <a:pt x="496" y="312"/>
                    <a:pt x="495" y="284"/>
                    <a:pt x="480" y="264"/>
                  </a:cubicBezTo>
                  <a:cubicBezTo>
                    <a:pt x="469" y="250"/>
                    <a:pt x="446" y="251"/>
                    <a:pt x="432" y="240"/>
                  </a:cubicBezTo>
                  <a:cubicBezTo>
                    <a:pt x="311" y="149"/>
                    <a:pt x="452" y="226"/>
                    <a:pt x="336" y="168"/>
                  </a:cubicBezTo>
                  <a:cubicBezTo>
                    <a:pt x="318" y="131"/>
                    <a:pt x="290" y="109"/>
                    <a:pt x="336" y="72"/>
                  </a:cubicBezTo>
                  <a:cubicBezTo>
                    <a:pt x="364" y="50"/>
                    <a:pt x="400" y="40"/>
                    <a:pt x="432" y="24"/>
                  </a:cubicBezTo>
                  <a:cubicBezTo>
                    <a:pt x="448" y="16"/>
                    <a:pt x="480" y="0"/>
                    <a:pt x="480" y="0"/>
                  </a:cubicBezTo>
                  <a:cubicBezTo>
                    <a:pt x="540" y="60"/>
                    <a:pt x="527" y="33"/>
                    <a:pt x="552" y="120"/>
                  </a:cubicBezTo>
                  <a:cubicBezTo>
                    <a:pt x="561" y="152"/>
                    <a:pt x="576" y="216"/>
                    <a:pt x="576" y="216"/>
                  </a:cubicBezTo>
                </a:path>
              </a:pathLst>
            </a:custGeom>
            <a:noFill/>
            <a:ln w="28575">
              <a:solidFill>
                <a:srgbClr val="FF8409"/>
              </a:solidFill>
              <a:round/>
              <a:headEnd/>
              <a:tailEnd/>
            </a:ln>
          </p:spPr>
          <p:txBody>
            <a:bodyPr wrap="none" anchor="ctr"/>
            <a:lstStyle/>
            <a:p>
              <a:endParaRPr lang="en-US" dirty="0"/>
            </a:p>
          </p:txBody>
        </p:sp>
        <p:sp>
          <p:nvSpPr>
            <p:cNvPr id="15413" name="Freeform 16"/>
            <p:cNvSpPr>
              <a:spLocks/>
            </p:cNvSpPr>
            <p:nvPr/>
          </p:nvSpPr>
          <p:spPr bwMode="auto">
            <a:xfrm>
              <a:off x="2567" y="2784"/>
              <a:ext cx="217" cy="372"/>
            </a:xfrm>
            <a:custGeom>
              <a:avLst/>
              <a:gdLst>
                <a:gd name="T0" fmla="*/ 435 w 825"/>
                <a:gd name="T1" fmla="*/ 240 h 1416"/>
                <a:gd name="T2" fmla="*/ 123 w 825"/>
                <a:gd name="T3" fmla="*/ 384 h 1416"/>
                <a:gd name="T4" fmla="*/ 147 w 825"/>
                <a:gd name="T5" fmla="*/ 504 h 1416"/>
                <a:gd name="T6" fmla="*/ 243 w 825"/>
                <a:gd name="T7" fmla="*/ 552 h 1416"/>
                <a:gd name="T8" fmla="*/ 603 w 825"/>
                <a:gd name="T9" fmla="*/ 624 h 1416"/>
                <a:gd name="T10" fmla="*/ 675 w 825"/>
                <a:gd name="T11" fmla="*/ 648 h 1416"/>
                <a:gd name="T12" fmla="*/ 723 w 825"/>
                <a:gd name="T13" fmla="*/ 672 h 1416"/>
                <a:gd name="T14" fmla="*/ 771 w 825"/>
                <a:gd name="T15" fmla="*/ 648 h 1416"/>
                <a:gd name="T16" fmla="*/ 819 w 825"/>
                <a:gd name="T17" fmla="*/ 552 h 1416"/>
                <a:gd name="T18" fmla="*/ 795 w 825"/>
                <a:gd name="T19" fmla="*/ 408 h 1416"/>
                <a:gd name="T20" fmla="*/ 723 w 825"/>
                <a:gd name="T21" fmla="*/ 360 h 1416"/>
                <a:gd name="T22" fmla="*/ 507 w 825"/>
                <a:gd name="T23" fmla="*/ 288 h 1416"/>
                <a:gd name="T24" fmla="*/ 387 w 825"/>
                <a:gd name="T25" fmla="*/ 336 h 1416"/>
                <a:gd name="T26" fmla="*/ 339 w 825"/>
                <a:gd name="T27" fmla="*/ 432 h 1416"/>
                <a:gd name="T28" fmla="*/ 363 w 825"/>
                <a:gd name="T29" fmla="*/ 528 h 1416"/>
                <a:gd name="T30" fmla="*/ 435 w 825"/>
                <a:gd name="T31" fmla="*/ 504 h 1416"/>
                <a:gd name="T32" fmla="*/ 387 w 825"/>
                <a:gd name="T33" fmla="*/ 408 h 1416"/>
                <a:gd name="T34" fmla="*/ 291 w 825"/>
                <a:gd name="T35" fmla="*/ 360 h 1416"/>
                <a:gd name="T36" fmla="*/ 219 w 825"/>
                <a:gd name="T37" fmla="*/ 384 h 1416"/>
                <a:gd name="T38" fmla="*/ 171 w 825"/>
                <a:gd name="T39" fmla="*/ 408 h 1416"/>
                <a:gd name="T40" fmla="*/ 315 w 825"/>
                <a:gd name="T41" fmla="*/ 912 h 1416"/>
                <a:gd name="T42" fmla="*/ 363 w 825"/>
                <a:gd name="T43" fmla="*/ 888 h 1416"/>
                <a:gd name="T44" fmla="*/ 363 w 825"/>
                <a:gd name="T45" fmla="*/ 648 h 1416"/>
                <a:gd name="T46" fmla="*/ 267 w 825"/>
                <a:gd name="T47" fmla="*/ 576 h 1416"/>
                <a:gd name="T48" fmla="*/ 3 w 825"/>
                <a:gd name="T49" fmla="*/ 720 h 1416"/>
                <a:gd name="T50" fmla="*/ 195 w 825"/>
                <a:gd name="T51" fmla="*/ 1416 h 1416"/>
                <a:gd name="T52" fmla="*/ 291 w 825"/>
                <a:gd name="T53" fmla="*/ 1392 h 1416"/>
                <a:gd name="T54" fmla="*/ 387 w 825"/>
                <a:gd name="T55" fmla="*/ 1344 h 1416"/>
                <a:gd name="T56" fmla="*/ 435 w 825"/>
                <a:gd name="T57" fmla="*/ 1248 h 1416"/>
                <a:gd name="T58" fmla="*/ 459 w 825"/>
                <a:gd name="T59" fmla="*/ 1200 h 1416"/>
                <a:gd name="T60" fmla="*/ 363 w 825"/>
                <a:gd name="T61" fmla="*/ 1032 h 1416"/>
                <a:gd name="T62" fmla="*/ 267 w 825"/>
                <a:gd name="T63" fmla="*/ 1152 h 1416"/>
                <a:gd name="T64" fmla="*/ 243 w 825"/>
                <a:gd name="T65" fmla="*/ 1200 h 1416"/>
                <a:gd name="T66" fmla="*/ 339 w 825"/>
                <a:gd name="T67" fmla="*/ 1392 h 1416"/>
                <a:gd name="T68" fmla="*/ 411 w 825"/>
                <a:gd name="T69" fmla="*/ 1416 h 1416"/>
                <a:gd name="T70" fmla="*/ 507 w 825"/>
                <a:gd name="T71" fmla="*/ 1296 h 1416"/>
                <a:gd name="T72" fmla="*/ 531 w 825"/>
                <a:gd name="T73" fmla="*/ 1248 h 1416"/>
                <a:gd name="T74" fmla="*/ 555 w 825"/>
                <a:gd name="T75" fmla="*/ 1200 h 1416"/>
                <a:gd name="T76" fmla="*/ 411 w 825"/>
                <a:gd name="T77" fmla="*/ 936 h 1416"/>
                <a:gd name="T78" fmla="*/ 339 w 825"/>
                <a:gd name="T79" fmla="*/ 840 h 1416"/>
                <a:gd name="T80" fmla="*/ 219 w 825"/>
                <a:gd name="T81" fmla="*/ 600 h 1416"/>
                <a:gd name="T82" fmla="*/ 243 w 825"/>
                <a:gd name="T83" fmla="*/ 456 h 1416"/>
                <a:gd name="T84" fmla="*/ 339 w 825"/>
                <a:gd name="T85" fmla="*/ 408 h 1416"/>
                <a:gd name="T86" fmla="*/ 699 w 825"/>
                <a:gd name="T87" fmla="*/ 384 h 1416"/>
                <a:gd name="T88" fmla="*/ 723 w 825"/>
                <a:gd name="T89" fmla="*/ 0 h 1416"/>
                <a:gd name="T90" fmla="*/ 603 w 825"/>
                <a:gd name="T91" fmla="*/ 96 h 1416"/>
                <a:gd name="T92" fmla="*/ 579 w 825"/>
                <a:gd name="T93" fmla="*/ 216 h 14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25"/>
                <a:gd name="T142" fmla="*/ 0 h 1416"/>
                <a:gd name="T143" fmla="*/ 825 w 825"/>
                <a:gd name="T144" fmla="*/ 1416 h 14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25" h="1416">
                  <a:moveTo>
                    <a:pt x="435" y="240"/>
                  </a:moveTo>
                  <a:cubicBezTo>
                    <a:pt x="216" y="262"/>
                    <a:pt x="182" y="208"/>
                    <a:pt x="123" y="384"/>
                  </a:cubicBezTo>
                  <a:cubicBezTo>
                    <a:pt x="131" y="424"/>
                    <a:pt x="123" y="471"/>
                    <a:pt x="147" y="504"/>
                  </a:cubicBezTo>
                  <a:cubicBezTo>
                    <a:pt x="168" y="533"/>
                    <a:pt x="211" y="536"/>
                    <a:pt x="243" y="552"/>
                  </a:cubicBezTo>
                  <a:cubicBezTo>
                    <a:pt x="393" y="627"/>
                    <a:pt x="362" y="602"/>
                    <a:pt x="603" y="624"/>
                  </a:cubicBezTo>
                  <a:cubicBezTo>
                    <a:pt x="627" y="632"/>
                    <a:pt x="652" y="639"/>
                    <a:pt x="675" y="648"/>
                  </a:cubicBezTo>
                  <a:cubicBezTo>
                    <a:pt x="692" y="655"/>
                    <a:pt x="705" y="672"/>
                    <a:pt x="723" y="672"/>
                  </a:cubicBezTo>
                  <a:cubicBezTo>
                    <a:pt x="741" y="672"/>
                    <a:pt x="755" y="656"/>
                    <a:pt x="771" y="648"/>
                  </a:cubicBezTo>
                  <a:cubicBezTo>
                    <a:pt x="787" y="616"/>
                    <a:pt x="825" y="587"/>
                    <a:pt x="819" y="552"/>
                  </a:cubicBezTo>
                  <a:cubicBezTo>
                    <a:pt x="811" y="504"/>
                    <a:pt x="817" y="452"/>
                    <a:pt x="795" y="408"/>
                  </a:cubicBezTo>
                  <a:cubicBezTo>
                    <a:pt x="782" y="382"/>
                    <a:pt x="748" y="375"/>
                    <a:pt x="723" y="360"/>
                  </a:cubicBezTo>
                  <a:cubicBezTo>
                    <a:pt x="657" y="321"/>
                    <a:pt x="580" y="306"/>
                    <a:pt x="507" y="288"/>
                  </a:cubicBezTo>
                  <a:cubicBezTo>
                    <a:pt x="500" y="290"/>
                    <a:pt x="400" y="320"/>
                    <a:pt x="387" y="336"/>
                  </a:cubicBezTo>
                  <a:cubicBezTo>
                    <a:pt x="365" y="364"/>
                    <a:pt x="339" y="432"/>
                    <a:pt x="339" y="432"/>
                  </a:cubicBezTo>
                  <a:cubicBezTo>
                    <a:pt x="347" y="464"/>
                    <a:pt x="337" y="508"/>
                    <a:pt x="363" y="528"/>
                  </a:cubicBezTo>
                  <a:cubicBezTo>
                    <a:pt x="383" y="543"/>
                    <a:pt x="430" y="529"/>
                    <a:pt x="435" y="504"/>
                  </a:cubicBezTo>
                  <a:cubicBezTo>
                    <a:pt x="442" y="469"/>
                    <a:pt x="403" y="440"/>
                    <a:pt x="387" y="408"/>
                  </a:cubicBezTo>
                  <a:cubicBezTo>
                    <a:pt x="371" y="376"/>
                    <a:pt x="291" y="360"/>
                    <a:pt x="291" y="360"/>
                  </a:cubicBezTo>
                  <a:cubicBezTo>
                    <a:pt x="267" y="368"/>
                    <a:pt x="242" y="375"/>
                    <a:pt x="219" y="384"/>
                  </a:cubicBezTo>
                  <a:cubicBezTo>
                    <a:pt x="202" y="391"/>
                    <a:pt x="172" y="390"/>
                    <a:pt x="171" y="408"/>
                  </a:cubicBezTo>
                  <a:cubicBezTo>
                    <a:pt x="157" y="587"/>
                    <a:pt x="186" y="783"/>
                    <a:pt x="315" y="912"/>
                  </a:cubicBezTo>
                  <a:cubicBezTo>
                    <a:pt x="331" y="904"/>
                    <a:pt x="354" y="903"/>
                    <a:pt x="363" y="888"/>
                  </a:cubicBezTo>
                  <a:cubicBezTo>
                    <a:pt x="403" y="822"/>
                    <a:pt x="387" y="711"/>
                    <a:pt x="363" y="648"/>
                  </a:cubicBezTo>
                  <a:cubicBezTo>
                    <a:pt x="349" y="611"/>
                    <a:pt x="298" y="592"/>
                    <a:pt x="267" y="576"/>
                  </a:cubicBezTo>
                  <a:cubicBezTo>
                    <a:pt x="21" y="603"/>
                    <a:pt x="61" y="546"/>
                    <a:pt x="3" y="720"/>
                  </a:cubicBezTo>
                  <a:cubicBezTo>
                    <a:pt x="11" y="849"/>
                    <a:pt x="0" y="1318"/>
                    <a:pt x="195" y="1416"/>
                  </a:cubicBezTo>
                  <a:cubicBezTo>
                    <a:pt x="227" y="1408"/>
                    <a:pt x="260" y="1404"/>
                    <a:pt x="291" y="1392"/>
                  </a:cubicBezTo>
                  <a:cubicBezTo>
                    <a:pt x="324" y="1379"/>
                    <a:pt x="387" y="1344"/>
                    <a:pt x="387" y="1344"/>
                  </a:cubicBezTo>
                  <a:cubicBezTo>
                    <a:pt x="403" y="1312"/>
                    <a:pt x="419" y="1280"/>
                    <a:pt x="435" y="1248"/>
                  </a:cubicBezTo>
                  <a:cubicBezTo>
                    <a:pt x="443" y="1232"/>
                    <a:pt x="459" y="1200"/>
                    <a:pt x="459" y="1200"/>
                  </a:cubicBezTo>
                  <a:cubicBezTo>
                    <a:pt x="436" y="1106"/>
                    <a:pt x="447" y="1074"/>
                    <a:pt x="363" y="1032"/>
                  </a:cubicBezTo>
                  <a:cubicBezTo>
                    <a:pt x="283" y="1072"/>
                    <a:pt x="323" y="1040"/>
                    <a:pt x="267" y="1152"/>
                  </a:cubicBezTo>
                  <a:cubicBezTo>
                    <a:pt x="259" y="1168"/>
                    <a:pt x="243" y="1200"/>
                    <a:pt x="243" y="1200"/>
                  </a:cubicBezTo>
                  <a:cubicBezTo>
                    <a:pt x="260" y="1287"/>
                    <a:pt x="252" y="1357"/>
                    <a:pt x="339" y="1392"/>
                  </a:cubicBezTo>
                  <a:cubicBezTo>
                    <a:pt x="362" y="1401"/>
                    <a:pt x="387" y="1408"/>
                    <a:pt x="411" y="1416"/>
                  </a:cubicBezTo>
                  <a:cubicBezTo>
                    <a:pt x="491" y="1376"/>
                    <a:pt x="451" y="1408"/>
                    <a:pt x="507" y="1296"/>
                  </a:cubicBezTo>
                  <a:cubicBezTo>
                    <a:pt x="515" y="1280"/>
                    <a:pt x="523" y="1264"/>
                    <a:pt x="531" y="1248"/>
                  </a:cubicBezTo>
                  <a:cubicBezTo>
                    <a:pt x="539" y="1232"/>
                    <a:pt x="555" y="1200"/>
                    <a:pt x="555" y="1200"/>
                  </a:cubicBezTo>
                  <a:cubicBezTo>
                    <a:pt x="531" y="1058"/>
                    <a:pt x="541" y="1001"/>
                    <a:pt x="411" y="936"/>
                  </a:cubicBezTo>
                  <a:cubicBezTo>
                    <a:pt x="353" y="820"/>
                    <a:pt x="430" y="961"/>
                    <a:pt x="339" y="840"/>
                  </a:cubicBezTo>
                  <a:cubicBezTo>
                    <a:pt x="286" y="769"/>
                    <a:pt x="247" y="684"/>
                    <a:pt x="219" y="600"/>
                  </a:cubicBezTo>
                  <a:cubicBezTo>
                    <a:pt x="227" y="552"/>
                    <a:pt x="217" y="497"/>
                    <a:pt x="243" y="456"/>
                  </a:cubicBezTo>
                  <a:cubicBezTo>
                    <a:pt x="262" y="426"/>
                    <a:pt x="307" y="424"/>
                    <a:pt x="339" y="408"/>
                  </a:cubicBezTo>
                  <a:cubicBezTo>
                    <a:pt x="447" y="354"/>
                    <a:pt x="579" y="392"/>
                    <a:pt x="699" y="384"/>
                  </a:cubicBezTo>
                  <a:cubicBezTo>
                    <a:pt x="772" y="237"/>
                    <a:pt x="741" y="203"/>
                    <a:pt x="723" y="0"/>
                  </a:cubicBezTo>
                  <a:cubicBezTo>
                    <a:pt x="643" y="40"/>
                    <a:pt x="627" y="24"/>
                    <a:pt x="603" y="96"/>
                  </a:cubicBezTo>
                  <a:cubicBezTo>
                    <a:pt x="577" y="174"/>
                    <a:pt x="579" y="165"/>
                    <a:pt x="579" y="216"/>
                  </a:cubicBezTo>
                </a:path>
              </a:pathLst>
            </a:custGeom>
            <a:noFill/>
            <a:ln w="28575">
              <a:solidFill>
                <a:srgbClr val="FF8409"/>
              </a:solidFill>
              <a:round/>
              <a:headEnd/>
              <a:tailEnd/>
            </a:ln>
          </p:spPr>
          <p:txBody>
            <a:bodyPr wrap="none" anchor="ctr"/>
            <a:lstStyle/>
            <a:p>
              <a:endParaRPr lang="en-US" dirty="0"/>
            </a:p>
          </p:txBody>
        </p:sp>
        <p:sp>
          <p:nvSpPr>
            <p:cNvPr id="15414" name="Freeform 17"/>
            <p:cNvSpPr>
              <a:spLocks/>
            </p:cNvSpPr>
            <p:nvPr/>
          </p:nvSpPr>
          <p:spPr bwMode="auto">
            <a:xfrm>
              <a:off x="1308" y="2467"/>
              <a:ext cx="276" cy="269"/>
            </a:xfrm>
            <a:custGeom>
              <a:avLst/>
              <a:gdLst>
                <a:gd name="T0" fmla="*/ 168 w 502"/>
                <a:gd name="T1" fmla="*/ 168 h 490"/>
                <a:gd name="T2" fmla="*/ 264 w 502"/>
                <a:gd name="T3" fmla="*/ 120 h 490"/>
                <a:gd name="T4" fmla="*/ 312 w 502"/>
                <a:gd name="T5" fmla="*/ 96 h 490"/>
                <a:gd name="T6" fmla="*/ 264 w 502"/>
                <a:gd name="T7" fmla="*/ 336 h 490"/>
                <a:gd name="T8" fmla="*/ 432 w 502"/>
                <a:gd name="T9" fmla="*/ 408 h 490"/>
                <a:gd name="T10" fmla="*/ 384 w 502"/>
                <a:gd name="T11" fmla="*/ 384 h 490"/>
                <a:gd name="T12" fmla="*/ 312 w 502"/>
                <a:gd name="T13" fmla="*/ 360 h 490"/>
                <a:gd name="T14" fmla="*/ 72 w 502"/>
                <a:gd name="T15" fmla="*/ 312 h 490"/>
                <a:gd name="T16" fmla="*/ 48 w 502"/>
                <a:gd name="T17" fmla="*/ 264 h 490"/>
                <a:gd name="T18" fmla="*/ 168 w 502"/>
                <a:gd name="T19" fmla="*/ 120 h 490"/>
                <a:gd name="T20" fmla="*/ 360 w 502"/>
                <a:gd name="T21" fmla="*/ 264 h 490"/>
                <a:gd name="T22" fmla="*/ 456 w 502"/>
                <a:gd name="T23" fmla="*/ 240 h 490"/>
                <a:gd name="T24" fmla="*/ 384 w 502"/>
                <a:gd name="T25" fmla="*/ 120 h 490"/>
                <a:gd name="T26" fmla="*/ 360 w 502"/>
                <a:gd name="T27" fmla="*/ 192 h 490"/>
                <a:gd name="T28" fmla="*/ 408 w 502"/>
                <a:gd name="T29" fmla="*/ 216 h 490"/>
                <a:gd name="T30" fmla="*/ 264 w 502"/>
                <a:gd name="T31" fmla="*/ 192 h 490"/>
                <a:gd name="T32" fmla="*/ 72 w 502"/>
                <a:gd name="T33" fmla="*/ 168 h 490"/>
                <a:gd name="T34" fmla="*/ 0 w 502"/>
                <a:gd name="T35" fmla="*/ 144 h 490"/>
                <a:gd name="T36" fmla="*/ 72 w 502"/>
                <a:gd name="T37" fmla="*/ 120 h 490"/>
                <a:gd name="T38" fmla="*/ 336 w 502"/>
                <a:gd name="T39" fmla="*/ 48 h 490"/>
                <a:gd name="T40" fmla="*/ 384 w 502"/>
                <a:gd name="T41" fmla="*/ 24 h 490"/>
                <a:gd name="T42" fmla="*/ 336 w 502"/>
                <a:gd name="T43" fmla="*/ 0 h 4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2"/>
                <a:gd name="T67" fmla="*/ 0 h 490"/>
                <a:gd name="T68" fmla="*/ 502 w 502"/>
                <a:gd name="T69" fmla="*/ 490 h 4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2" h="490">
                  <a:moveTo>
                    <a:pt x="168" y="168"/>
                  </a:moveTo>
                  <a:cubicBezTo>
                    <a:pt x="200" y="152"/>
                    <a:pt x="232" y="136"/>
                    <a:pt x="264" y="120"/>
                  </a:cubicBezTo>
                  <a:cubicBezTo>
                    <a:pt x="280" y="112"/>
                    <a:pt x="312" y="96"/>
                    <a:pt x="312" y="96"/>
                  </a:cubicBezTo>
                  <a:cubicBezTo>
                    <a:pt x="358" y="188"/>
                    <a:pt x="333" y="267"/>
                    <a:pt x="264" y="336"/>
                  </a:cubicBezTo>
                  <a:cubicBezTo>
                    <a:pt x="291" y="444"/>
                    <a:pt x="269" y="490"/>
                    <a:pt x="432" y="408"/>
                  </a:cubicBezTo>
                  <a:cubicBezTo>
                    <a:pt x="448" y="400"/>
                    <a:pt x="401" y="391"/>
                    <a:pt x="384" y="384"/>
                  </a:cubicBezTo>
                  <a:cubicBezTo>
                    <a:pt x="361" y="375"/>
                    <a:pt x="337" y="366"/>
                    <a:pt x="312" y="360"/>
                  </a:cubicBezTo>
                  <a:cubicBezTo>
                    <a:pt x="233" y="342"/>
                    <a:pt x="72" y="312"/>
                    <a:pt x="72" y="312"/>
                  </a:cubicBezTo>
                  <a:cubicBezTo>
                    <a:pt x="64" y="296"/>
                    <a:pt x="45" y="282"/>
                    <a:pt x="48" y="264"/>
                  </a:cubicBezTo>
                  <a:cubicBezTo>
                    <a:pt x="63" y="173"/>
                    <a:pt x="103" y="163"/>
                    <a:pt x="168" y="120"/>
                  </a:cubicBezTo>
                  <a:cubicBezTo>
                    <a:pt x="347" y="150"/>
                    <a:pt x="311" y="117"/>
                    <a:pt x="360" y="264"/>
                  </a:cubicBezTo>
                  <a:cubicBezTo>
                    <a:pt x="392" y="256"/>
                    <a:pt x="439" y="268"/>
                    <a:pt x="456" y="240"/>
                  </a:cubicBezTo>
                  <a:cubicBezTo>
                    <a:pt x="502" y="164"/>
                    <a:pt x="421" y="139"/>
                    <a:pt x="384" y="120"/>
                  </a:cubicBezTo>
                  <a:cubicBezTo>
                    <a:pt x="341" y="141"/>
                    <a:pt x="307" y="139"/>
                    <a:pt x="360" y="192"/>
                  </a:cubicBezTo>
                  <a:cubicBezTo>
                    <a:pt x="373" y="205"/>
                    <a:pt x="426" y="216"/>
                    <a:pt x="408" y="216"/>
                  </a:cubicBezTo>
                  <a:cubicBezTo>
                    <a:pt x="359" y="216"/>
                    <a:pt x="312" y="199"/>
                    <a:pt x="264" y="192"/>
                  </a:cubicBezTo>
                  <a:cubicBezTo>
                    <a:pt x="200" y="183"/>
                    <a:pt x="136" y="176"/>
                    <a:pt x="72" y="168"/>
                  </a:cubicBezTo>
                  <a:cubicBezTo>
                    <a:pt x="48" y="160"/>
                    <a:pt x="0" y="169"/>
                    <a:pt x="0" y="144"/>
                  </a:cubicBezTo>
                  <a:cubicBezTo>
                    <a:pt x="0" y="119"/>
                    <a:pt x="49" y="130"/>
                    <a:pt x="72" y="120"/>
                  </a:cubicBezTo>
                  <a:cubicBezTo>
                    <a:pt x="255" y="41"/>
                    <a:pt x="75" y="85"/>
                    <a:pt x="336" y="48"/>
                  </a:cubicBezTo>
                  <a:cubicBezTo>
                    <a:pt x="352" y="40"/>
                    <a:pt x="384" y="42"/>
                    <a:pt x="384" y="24"/>
                  </a:cubicBezTo>
                  <a:cubicBezTo>
                    <a:pt x="384" y="6"/>
                    <a:pt x="336" y="0"/>
                    <a:pt x="336" y="0"/>
                  </a:cubicBezTo>
                </a:path>
              </a:pathLst>
            </a:custGeom>
            <a:noFill/>
            <a:ln w="28575">
              <a:solidFill>
                <a:srgbClr val="FF8409"/>
              </a:solidFill>
              <a:round/>
              <a:headEnd/>
              <a:tailEnd/>
            </a:ln>
          </p:spPr>
          <p:txBody>
            <a:bodyPr wrap="none" anchor="ctr"/>
            <a:lstStyle/>
            <a:p>
              <a:endParaRPr lang="en-US" dirty="0"/>
            </a:p>
          </p:txBody>
        </p:sp>
        <p:sp>
          <p:nvSpPr>
            <p:cNvPr id="15415" name="Freeform 18"/>
            <p:cNvSpPr>
              <a:spLocks/>
            </p:cNvSpPr>
            <p:nvPr/>
          </p:nvSpPr>
          <p:spPr bwMode="auto">
            <a:xfrm>
              <a:off x="1433" y="2640"/>
              <a:ext cx="391" cy="396"/>
            </a:xfrm>
            <a:custGeom>
              <a:avLst/>
              <a:gdLst>
                <a:gd name="T0" fmla="*/ 456 w 1067"/>
                <a:gd name="T1" fmla="*/ 360 h 1082"/>
                <a:gd name="T2" fmla="*/ 576 w 1067"/>
                <a:gd name="T3" fmla="*/ 240 h 1082"/>
                <a:gd name="T4" fmla="*/ 720 w 1067"/>
                <a:gd name="T5" fmla="*/ 216 h 1082"/>
                <a:gd name="T6" fmla="*/ 768 w 1067"/>
                <a:gd name="T7" fmla="*/ 312 h 1082"/>
                <a:gd name="T8" fmla="*/ 792 w 1067"/>
                <a:gd name="T9" fmla="*/ 360 h 1082"/>
                <a:gd name="T10" fmla="*/ 768 w 1067"/>
                <a:gd name="T11" fmla="*/ 480 h 1082"/>
                <a:gd name="T12" fmla="*/ 624 w 1067"/>
                <a:gd name="T13" fmla="*/ 432 h 1082"/>
                <a:gd name="T14" fmla="*/ 552 w 1067"/>
                <a:gd name="T15" fmla="*/ 456 h 1082"/>
                <a:gd name="T16" fmla="*/ 600 w 1067"/>
                <a:gd name="T17" fmla="*/ 816 h 1082"/>
                <a:gd name="T18" fmla="*/ 864 w 1067"/>
                <a:gd name="T19" fmla="*/ 864 h 1082"/>
                <a:gd name="T20" fmla="*/ 912 w 1067"/>
                <a:gd name="T21" fmla="*/ 888 h 1082"/>
                <a:gd name="T22" fmla="*/ 648 w 1067"/>
                <a:gd name="T23" fmla="*/ 960 h 1082"/>
                <a:gd name="T24" fmla="*/ 336 w 1067"/>
                <a:gd name="T25" fmla="*/ 864 h 1082"/>
                <a:gd name="T26" fmla="*/ 120 w 1067"/>
                <a:gd name="T27" fmla="*/ 768 h 1082"/>
                <a:gd name="T28" fmla="*/ 0 w 1067"/>
                <a:gd name="T29" fmla="*/ 624 h 1082"/>
                <a:gd name="T30" fmla="*/ 24 w 1067"/>
                <a:gd name="T31" fmla="*/ 576 h 1082"/>
                <a:gd name="T32" fmla="*/ 216 w 1067"/>
                <a:gd name="T33" fmla="*/ 624 h 1082"/>
                <a:gd name="T34" fmla="*/ 288 w 1067"/>
                <a:gd name="T35" fmla="*/ 696 h 1082"/>
                <a:gd name="T36" fmla="*/ 312 w 1067"/>
                <a:gd name="T37" fmla="*/ 744 h 1082"/>
                <a:gd name="T38" fmla="*/ 408 w 1067"/>
                <a:gd name="T39" fmla="*/ 792 h 1082"/>
                <a:gd name="T40" fmla="*/ 456 w 1067"/>
                <a:gd name="T41" fmla="*/ 816 h 1082"/>
                <a:gd name="T42" fmla="*/ 480 w 1067"/>
                <a:gd name="T43" fmla="*/ 504 h 1082"/>
                <a:gd name="T44" fmla="*/ 432 w 1067"/>
                <a:gd name="T45" fmla="*/ 408 h 1082"/>
                <a:gd name="T46" fmla="*/ 336 w 1067"/>
                <a:gd name="T47" fmla="*/ 360 h 1082"/>
                <a:gd name="T48" fmla="*/ 312 w 1067"/>
                <a:gd name="T49" fmla="*/ 528 h 1082"/>
                <a:gd name="T50" fmla="*/ 384 w 1067"/>
                <a:gd name="T51" fmla="*/ 696 h 1082"/>
                <a:gd name="T52" fmla="*/ 480 w 1067"/>
                <a:gd name="T53" fmla="*/ 816 h 1082"/>
                <a:gd name="T54" fmla="*/ 624 w 1067"/>
                <a:gd name="T55" fmla="*/ 792 h 1082"/>
                <a:gd name="T56" fmla="*/ 648 w 1067"/>
                <a:gd name="T57" fmla="*/ 744 h 1082"/>
                <a:gd name="T58" fmla="*/ 624 w 1067"/>
                <a:gd name="T59" fmla="*/ 552 h 1082"/>
                <a:gd name="T60" fmla="*/ 504 w 1067"/>
                <a:gd name="T61" fmla="*/ 336 h 1082"/>
                <a:gd name="T62" fmla="*/ 480 w 1067"/>
                <a:gd name="T63" fmla="*/ 264 h 1082"/>
                <a:gd name="T64" fmla="*/ 432 w 1067"/>
                <a:gd name="T65" fmla="*/ 240 h 1082"/>
                <a:gd name="T66" fmla="*/ 336 w 1067"/>
                <a:gd name="T67" fmla="*/ 168 h 1082"/>
                <a:gd name="T68" fmla="*/ 336 w 1067"/>
                <a:gd name="T69" fmla="*/ 72 h 1082"/>
                <a:gd name="T70" fmla="*/ 432 w 1067"/>
                <a:gd name="T71" fmla="*/ 24 h 1082"/>
                <a:gd name="T72" fmla="*/ 480 w 1067"/>
                <a:gd name="T73" fmla="*/ 0 h 1082"/>
                <a:gd name="T74" fmla="*/ 552 w 1067"/>
                <a:gd name="T75" fmla="*/ 120 h 1082"/>
                <a:gd name="T76" fmla="*/ 576 w 1067"/>
                <a:gd name="T77" fmla="*/ 216 h 108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67"/>
                <a:gd name="T118" fmla="*/ 0 h 1082"/>
                <a:gd name="T119" fmla="*/ 1067 w 1067"/>
                <a:gd name="T120" fmla="*/ 1082 h 108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67" h="1082">
                  <a:moveTo>
                    <a:pt x="456" y="360"/>
                  </a:moveTo>
                  <a:cubicBezTo>
                    <a:pt x="512" y="304"/>
                    <a:pt x="507" y="274"/>
                    <a:pt x="576" y="240"/>
                  </a:cubicBezTo>
                  <a:cubicBezTo>
                    <a:pt x="607" y="178"/>
                    <a:pt x="609" y="136"/>
                    <a:pt x="720" y="216"/>
                  </a:cubicBezTo>
                  <a:cubicBezTo>
                    <a:pt x="749" y="237"/>
                    <a:pt x="752" y="280"/>
                    <a:pt x="768" y="312"/>
                  </a:cubicBezTo>
                  <a:cubicBezTo>
                    <a:pt x="776" y="328"/>
                    <a:pt x="792" y="360"/>
                    <a:pt x="792" y="360"/>
                  </a:cubicBezTo>
                  <a:cubicBezTo>
                    <a:pt x="784" y="400"/>
                    <a:pt x="800" y="455"/>
                    <a:pt x="768" y="480"/>
                  </a:cubicBezTo>
                  <a:cubicBezTo>
                    <a:pt x="746" y="497"/>
                    <a:pt x="652" y="446"/>
                    <a:pt x="624" y="432"/>
                  </a:cubicBezTo>
                  <a:cubicBezTo>
                    <a:pt x="600" y="440"/>
                    <a:pt x="556" y="431"/>
                    <a:pt x="552" y="456"/>
                  </a:cubicBezTo>
                  <a:cubicBezTo>
                    <a:pt x="535" y="576"/>
                    <a:pt x="514" y="730"/>
                    <a:pt x="600" y="816"/>
                  </a:cubicBezTo>
                  <a:cubicBezTo>
                    <a:pt x="663" y="879"/>
                    <a:pt x="775" y="854"/>
                    <a:pt x="864" y="864"/>
                  </a:cubicBezTo>
                  <a:cubicBezTo>
                    <a:pt x="880" y="872"/>
                    <a:pt x="901" y="874"/>
                    <a:pt x="912" y="888"/>
                  </a:cubicBezTo>
                  <a:cubicBezTo>
                    <a:pt x="1067" y="1082"/>
                    <a:pt x="819" y="973"/>
                    <a:pt x="648" y="960"/>
                  </a:cubicBezTo>
                  <a:cubicBezTo>
                    <a:pt x="539" y="938"/>
                    <a:pt x="439" y="905"/>
                    <a:pt x="336" y="864"/>
                  </a:cubicBezTo>
                  <a:cubicBezTo>
                    <a:pt x="281" y="842"/>
                    <a:pt x="160" y="808"/>
                    <a:pt x="120" y="768"/>
                  </a:cubicBezTo>
                  <a:cubicBezTo>
                    <a:pt x="72" y="720"/>
                    <a:pt x="48" y="672"/>
                    <a:pt x="0" y="624"/>
                  </a:cubicBezTo>
                  <a:cubicBezTo>
                    <a:pt x="8" y="608"/>
                    <a:pt x="6" y="579"/>
                    <a:pt x="24" y="576"/>
                  </a:cubicBezTo>
                  <a:cubicBezTo>
                    <a:pt x="63" y="570"/>
                    <a:pt x="171" y="609"/>
                    <a:pt x="216" y="624"/>
                  </a:cubicBezTo>
                  <a:cubicBezTo>
                    <a:pt x="280" y="752"/>
                    <a:pt x="192" y="600"/>
                    <a:pt x="288" y="696"/>
                  </a:cubicBezTo>
                  <a:cubicBezTo>
                    <a:pt x="301" y="709"/>
                    <a:pt x="298" y="733"/>
                    <a:pt x="312" y="744"/>
                  </a:cubicBezTo>
                  <a:cubicBezTo>
                    <a:pt x="340" y="766"/>
                    <a:pt x="376" y="776"/>
                    <a:pt x="408" y="792"/>
                  </a:cubicBezTo>
                  <a:cubicBezTo>
                    <a:pt x="424" y="800"/>
                    <a:pt x="456" y="816"/>
                    <a:pt x="456" y="816"/>
                  </a:cubicBezTo>
                  <a:cubicBezTo>
                    <a:pt x="585" y="752"/>
                    <a:pt x="535" y="795"/>
                    <a:pt x="480" y="504"/>
                  </a:cubicBezTo>
                  <a:cubicBezTo>
                    <a:pt x="473" y="469"/>
                    <a:pt x="464" y="424"/>
                    <a:pt x="432" y="408"/>
                  </a:cubicBezTo>
                  <a:cubicBezTo>
                    <a:pt x="400" y="392"/>
                    <a:pt x="336" y="360"/>
                    <a:pt x="336" y="360"/>
                  </a:cubicBezTo>
                  <a:cubicBezTo>
                    <a:pt x="246" y="405"/>
                    <a:pt x="280" y="369"/>
                    <a:pt x="312" y="528"/>
                  </a:cubicBezTo>
                  <a:cubicBezTo>
                    <a:pt x="339" y="664"/>
                    <a:pt x="321" y="586"/>
                    <a:pt x="384" y="696"/>
                  </a:cubicBezTo>
                  <a:cubicBezTo>
                    <a:pt x="451" y="814"/>
                    <a:pt x="394" y="773"/>
                    <a:pt x="480" y="816"/>
                  </a:cubicBezTo>
                  <a:cubicBezTo>
                    <a:pt x="528" y="808"/>
                    <a:pt x="579" y="811"/>
                    <a:pt x="624" y="792"/>
                  </a:cubicBezTo>
                  <a:cubicBezTo>
                    <a:pt x="640" y="785"/>
                    <a:pt x="648" y="762"/>
                    <a:pt x="648" y="744"/>
                  </a:cubicBezTo>
                  <a:cubicBezTo>
                    <a:pt x="648" y="680"/>
                    <a:pt x="636" y="615"/>
                    <a:pt x="624" y="552"/>
                  </a:cubicBezTo>
                  <a:cubicBezTo>
                    <a:pt x="608" y="465"/>
                    <a:pt x="564" y="396"/>
                    <a:pt x="504" y="336"/>
                  </a:cubicBezTo>
                  <a:cubicBezTo>
                    <a:pt x="496" y="312"/>
                    <a:pt x="495" y="284"/>
                    <a:pt x="480" y="264"/>
                  </a:cubicBezTo>
                  <a:cubicBezTo>
                    <a:pt x="469" y="250"/>
                    <a:pt x="446" y="251"/>
                    <a:pt x="432" y="240"/>
                  </a:cubicBezTo>
                  <a:cubicBezTo>
                    <a:pt x="311" y="149"/>
                    <a:pt x="452" y="226"/>
                    <a:pt x="336" y="168"/>
                  </a:cubicBezTo>
                  <a:cubicBezTo>
                    <a:pt x="318" y="131"/>
                    <a:pt x="290" y="109"/>
                    <a:pt x="336" y="72"/>
                  </a:cubicBezTo>
                  <a:cubicBezTo>
                    <a:pt x="364" y="50"/>
                    <a:pt x="400" y="40"/>
                    <a:pt x="432" y="24"/>
                  </a:cubicBezTo>
                  <a:cubicBezTo>
                    <a:pt x="448" y="16"/>
                    <a:pt x="480" y="0"/>
                    <a:pt x="480" y="0"/>
                  </a:cubicBezTo>
                  <a:cubicBezTo>
                    <a:pt x="540" y="60"/>
                    <a:pt x="527" y="33"/>
                    <a:pt x="552" y="120"/>
                  </a:cubicBezTo>
                  <a:cubicBezTo>
                    <a:pt x="561" y="152"/>
                    <a:pt x="576" y="216"/>
                    <a:pt x="576" y="216"/>
                  </a:cubicBezTo>
                </a:path>
              </a:pathLst>
            </a:custGeom>
            <a:noFill/>
            <a:ln w="28575">
              <a:solidFill>
                <a:srgbClr val="FF8409"/>
              </a:solidFill>
              <a:round/>
              <a:headEnd/>
              <a:tailEnd/>
            </a:ln>
          </p:spPr>
          <p:txBody>
            <a:bodyPr wrap="none" anchor="ctr"/>
            <a:lstStyle/>
            <a:p>
              <a:endParaRPr lang="en-US" dirty="0"/>
            </a:p>
          </p:txBody>
        </p:sp>
        <p:sp>
          <p:nvSpPr>
            <p:cNvPr id="15416" name="Freeform 19"/>
            <p:cNvSpPr>
              <a:spLocks/>
            </p:cNvSpPr>
            <p:nvPr/>
          </p:nvSpPr>
          <p:spPr bwMode="auto">
            <a:xfrm>
              <a:off x="1776" y="2844"/>
              <a:ext cx="217" cy="372"/>
            </a:xfrm>
            <a:custGeom>
              <a:avLst/>
              <a:gdLst>
                <a:gd name="T0" fmla="*/ 435 w 825"/>
                <a:gd name="T1" fmla="*/ 240 h 1416"/>
                <a:gd name="T2" fmla="*/ 123 w 825"/>
                <a:gd name="T3" fmla="*/ 384 h 1416"/>
                <a:gd name="T4" fmla="*/ 147 w 825"/>
                <a:gd name="T5" fmla="*/ 504 h 1416"/>
                <a:gd name="T6" fmla="*/ 243 w 825"/>
                <a:gd name="T7" fmla="*/ 552 h 1416"/>
                <a:gd name="T8" fmla="*/ 603 w 825"/>
                <a:gd name="T9" fmla="*/ 624 h 1416"/>
                <a:gd name="T10" fmla="*/ 675 w 825"/>
                <a:gd name="T11" fmla="*/ 648 h 1416"/>
                <a:gd name="T12" fmla="*/ 723 w 825"/>
                <a:gd name="T13" fmla="*/ 672 h 1416"/>
                <a:gd name="T14" fmla="*/ 771 w 825"/>
                <a:gd name="T15" fmla="*/ 648 h 1416"/>
                <a:gd name="T16" fmla="*/ 819 w 825"/>
                <a:gd name="T17" fmla="*/ 552 h 1416"/>
                <a:gd name="T18" fmla="*/ 795 w 825"/>
                <a:gd name="T19" fmla="*/ 408 h 1416"/>
                <a:gd name="T20" fmla="*/ 723 w 825"/>
                <a:gd name="T21" fmla="*/ 360 h 1416"/>
                <a:gd name="T22" fmla="*/ 507 w 825"/>
                <a:gd name="T23" fmla="*/ 288 h 1416"/>
                <a:gd name="T24" fmla="*/ 387 w 825"/>
                <a:gd name="T25" fmla="*/ 336 h 1416"/>
                <a:gd name="T26" fmla="*/ 339 w 825"/>
                <a:gd name="T27" fmla="*/ 432 h 1416"/>
                <a:gd name="T28" fmla="*/ 363 w 825"/>
                <a:gd name="T29" fmla="*/ 528 h 1416"/>
                <a:gd name="T30" fmla="*/ 435 w 825"/>
                <a:gd name="T31" fmla="*/ 504 h 1416"/>
                <a:gd name="T32" fmla="*/ 387 w 825"/>
                <a:gd name="T33" fmla="*/ 408 h 1416"/>
                <a:gd name="T34" fmla="*/ 291 w 825"/>
                <a:gd name="T35" fmla="*/ 360 h 1416"/>
                <a:gd name="T36" fmla="*/ 219 w 825"/>
                <a:gd name="T37" fmla="*/ 384 h 1416"/>
                <a:gd name="T38" fmla="*/ 171 w 825"/>
                <a:gd name="T39" fmla="*/ 408 h 1416"/>
                <a:gd name="T40" fmla="*/ 315 w 825"/>
                <a:gd name="T41" fmla="*/ 912 h 1416"/>
                <a:gd name="T42" fmla="*/ 363 w 825"/>
                <a:gd name="T43" fmla="*/ 888 h 1416"/>
                <a:gd name="T44" fmla="*/ 363 w 825"/>
                <a:gd name="T45" fmla="*/ 648 h 1416"/>
                <a:gd name="T46" fmla="*/ 267 w 825"/>
                <a:gd name="T47" fmla="*/ 576 h 1416"/>
                <a:gd name="T48" fmla="*/ 3 w 825"/>
                <a:gd name="T49" fmla="*/ 720 h 1416"/>
                <a:gd name="T50" fmla="*/ 195 w 825"/>
                <a:gd name="T51" fmla="*/ 1416 h 1416"/>
                <a:gd name="T52" fmla="*/ 291 w 825"/>
                <a:gd name="T53" fmla="*/ 1392 h 1416"/>
                <a:gd name="T54" fmla="*/ 387 w 825"/>
                <a:gd name="T55" fmla="*/ 1344 h 1416"/>
                <a:gd name="T56" fmla="*/ 435 w 825"/>
                <a:gd name="T57" fmla="*/ 1248 h 1416"/>
                <a:gd name="T58" fmla="*/ 459 w 825"/>
                <a:gd name="T59" fmla="*/ 1200 h 1416"/>
                <a:gd name="T60" fmla="*/ 363 w 825"/>
                <a:gd name="T61" fmla="*/ 1032 h 1416"/>
                <a:gd name="T62" fmla="*/ 267 w 825"/>
                <a:gd name="T63" fmla="*/ 1152 h 1416"/>
                <a:gd name="T64" fmla="*/ 243 w 825"/>
                <a:gd name="T65" fmla="*/ 1200 h 1416"/>
                <a:gd name="T66" fmla="*/ 339 w 825"/>
                <a:gd name="T67" fmla="*/ 1392 h 1416"/>
                <a:gd name="T68" fmla="*/ 411 w 825"/>
                <a:gd name="T69" fmla="*/ 1416 h 1416"/>
                <a:gd name="T70" fmla="*/ 507 w 825"/>
                <a:gd name="T71" fmla="*/ 1296 h 1416"/>
                <a:gd name="T72" fmla="*/ 531 w 825"/>
                <a:gd name="T73" fmla="*/ 1248 h 1416"/>
                <a:gd name="T74" fmla="*/ 555 w 825"/>
                <a:gd name="T75" fmla="*/ 1200 h 1416"/>
                <a:gd name="T76" fmla="*/ 411 w 825"/>
                <a:gd name="T77" fmla="*/ 936 h 1416"/>
                <a:gd name="T78" fmla="*/ 339 w 825"/>
                <a:gd name="T79" fmla="*/ 840 h 1416"/>
                <a:gd name="T80" fmla="*/ 219 w 825"/>
                <a:gd name="T81" fmla="*/ 600 h 1416"/>
                <a:gd name="T82" fmla="*/ 243 w 825"/>
                <a:gd name="T83" fmla="*/ 456 h 1416"/>
                <a:gd name="T84" fmla="*/ 339 w 825"/>
                <a:gd name="T85" fmla="*/ 408 h 1416"/>
                <a:gd name="T86" fmla="*/ 699 w 825"/>
                <a:gd name="T87" fmla="*/ 384 h 1416"/>
                <a:gd name="T88" fmla="*/ 723 w 825"/>
                <a:gd name="T89" fmla="*/ 0 h 1416"/>
                <a:gd name="T90" fmla="*/ 603 w 825"/>
                <a:gd name="T91" fmla="*/ 96 h 1416"/>
                <a:gd name="T92" fmla="*/ 579 w 825"/>
                <a:gd name="T93" fmla="*/ 216 h 14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25"/>
                <a:gd name="T142" fmla="*/ 0 h 1416"/>
                <a:gd name="T143" fmla="*/ 825 w 825"/>
                <a:gd name="T144" fmla="*/ 1416 h 14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25" h="1416">
                  <a:moveTo>
                    <a:pt x="435" y="240"/>
                  </a:moveTo>
                  <a:cubicBezTo>
                    <a:pt x="216" y="262"/>
                    <a:pt x="182" y="208"/>
                    <a:pt x="123" y="384"/>
                  </a:cubicBezTo>
                  <a:cubicBezTo>
                    <a:pt x="131" y="424"/>
                    <a:pt x="123" y="471"/>
                    <a:pt x="147" y="504"/>
                  </a:cubicBezTo>
                  <a:cubicBezTo>
                    <a:pt x="168" y="533"/>
                    <a:pt x="211" y="536"/>
                    <a:pt x="243" y="552"/>
                  </a:cubicBezTo>
                  <a:cubicBezTo>
                    <a:pt x="393" y="627"/>
                    <a:pt x="362" y="602"/>
                    <a:pt x="603" y="624"/>
                  </a:cubicBezTo>
                  <a:cubicBezTo>
                    <a:pt x="627" y="632"/>
                    <a:pt x="652" y="639"/>
                    <a:pt x="675" y="648"/>
                  </a:cubicBezTo>
                  <a:cubicBezTo>
                    <a:pt x="692" y="655"/>
                    <a:pt x="705" y="672"/>
                    <a:pt x="723" y="672"/>
                  </a:cubicBezTo>
                  <a:cubicBezTo>
                    <a:pt x="741" y="672"/>
                    <a:pt x="755" y="656"/>
                    <a:pt x="771" y="648"/>
                  </a:cubicBezTo>
                  <a:cubicBezTo>
                    <a:pt x="787" y="616"/>
                    <a:pt x="825" y="587"/>
                    <a:pt x="819" y="552"/>
                  </a:cubicBezTo>
                  <a:cubicBezTo>
                    <a:pt x="811" y="504"/>
                    <a:pt x="817" y="452"/>
                    <a:pt x="795" y="408"/>
                  </a:cubicBezTo>
                  <a:cubicBezTo>
                    <a:pt x="782" y="382"/>
                    <a:pt x="748" y="375"/>
                    <a:pt x="723" y="360"/>
                  </a:cubicBezTo>
                  <a:cubicBezTo>
                    <a:pt x="657" y="321"/>
                    <a:pt x="580" y="306"/>
                    <a:pt x="507" y="288"/>
                  </a:cubicBezTo>
                  <a:cubicBezTo>
                    <a:pt x="500" y="290"/>
                    <a:pt x="400" y="320"/>
                    <a:pt x="387" y="336"/>
                  </a:cubicBezTo>
                  <a:cubicBezTo>
                    <a:pt x="365" y="364"/>
                    <a:pt x="339" y="432"/>
                    <a:pt x="339" y="432"/>
                  </a:cubicBezTo>
                  <a:cubicBezTo>
                    <a:pt x="347" y="464"/>
                    <a:pt x="337" y="508"/>
                    <a:pt x="363" y="528"/>
                  </a:cubicBezTo>
                  <a:cubicBezTo>
                    <a:pt x="383" y="543"/>
                    <a:pt x="430" y="529"/>
                    <a:pt x="435" y="504"/>
                  </a:cubicBezTo>
                  <a:cubicBezTo>
                    <a:pt x="442" y="469"/>
                    <a:pt x="403" y="440"/>
                    <a:pt x="387" y="408"/>
                  </a:cubicBezTo>
                  <a:cubicBezTo>
                    <a:pt x="371" y="376"/>
                    <a:pt x="291" y="360"/>
                    <a:pt x="291" y="360"/>
                  </a:cubicBezTo>
                  <a:cubicBezTo>
                    <a:pt x="267" y="368"/>
                    <a:pt x="242" y="375"/>
                    <a:pt x="219" y="384"/>
                  </a:cubicBezTo>
                  <a:cubicBezTo>
                    <a:pt x="202" y="391"/>
                    <a:pt x="172" y="390"/>
                    <a:pt x="171" y="408"/>
                  </a:cubicBezTo>
                  <a:cubicBezTo>
                    <a:pt x="157" y="587"/>
                    <a:pt x="186" y="783"/>
                    <a:pt x="315" y="912"/>
                  </a:cubicBezTo>
                  <a:cubicBezTo>
                    <a:pt x="331" y="904"/>
                    <a:pt x="354" y="903"/>
                    <a:pt x="363" y="888"/>
                  </a:cubicBezTo>
                  <a:cubicBezTo>
                    <a:pt x="403" y="822"/>
                    <a:pt x="387" y="711"/>
                    <a:pt x="363" y="648"/>
                  </a:cubicBezTo>
                  <a:cubicBezTo>
                    <a:pt x="349" y="611"/>
                    <a:pt x="298" y="592"/>
                    <a:pt x="267" y="576"/>
                  </a:cubicBezTo>
                  <a:cubicBezTo>
                    <a:pt x="21" y="603"/>
                    <a:pt x="61" y="546"/>
                    <a:pt x="3" y="720"/>
                  </a:cubicBezTo>
                  <a:cubicBezTo>
                    <a:pt x="11" y="849"/>
                    <a:pt x="0" y="1318"/>
                    <a:pt x="195" y="1416"/>
                  </a:cubicBezTo>
                  <a:cubicBezTo>
                    <a:pt x="227" y="1408"/>
                    <a:pt x="260" y="1404"/>
                    <a:pt x="291" y="1392"/>
                  </a:cubicBezTo>
                  <a:cubicBezTo>
                    <a:pt x="324" y="1379"/>
                    <a:pt x="387" y="1344"/>
                    <a:pt x="387" y="1344"/>
                  </a:cubicBezTo>
                  <a:cubicBezTo>
                    <a:pt x="403" y="1312"/>
                    <a:pt x="419" y="1280"/>
                    <a:pt x="435" y="1248"/>
                  </a:cubicBezTo>
                  <a:cubicBezTo>
                    <a:pt x="443" y="1232"/>
                    <a:pt x="459" y="1200"/>
                    <a:pt x="459" y="1200"/>
                  </a:cubicBezTo>
                  <a:cubicBezTo>
                    <a:pt x="436" y="1106"/>
                    <a:pt x="447" y="1074"/>
                    <a:pt x="363" y="1032"/>
                  </a:cubicBezTo>
                  <a:cubicBezTo>
                    <a:pt x="283" y="1072"/>
                    <a:pt x="323" y="1040"/>
                    <a:pt x="267" y="1152"/>
                  </a:cubicBezTo>
                  <a:cubicBezTo>
                    <a:pt x="259" y="1168"/>
                    <a:pt x="243" y="1200"/>
                    <a:pt x="243" y="1200"/>
                  </a:cubicBezTo>
                  <a:cubicBezTo>
                    <a:pt x="260" y="1287"/>
                    <a:pt x="252" y="1357"/>
                    <a:pt x="339" y="1392"/>
                  </a:cubicBezTo>
                  <a:cubicBezTo>
                    <a:pt x="362" y="1401"/>
                    <a:pt x="387" y="1408"/>
                    <a:pt x="411" y="1416"/>
                  </a:cubicBezTo>
                  <a:cubicBezTo>
                    <a:pt x="491" y="1376"/>
                    <a:pt x="451" y="1408"/>
                    <a:pt x="507" y="1296"/>
                  </a:cubicBezTo>
                  <a:cubicBezTo>
                    <a:pt x="515" y="1280"/>
                    <a:pt x="523" y="1264"/>
                    <a:pt x="531" y="1248"/>
                  </a:cubicBezTo>
                  <a:cubicBezTo>
                    <a:pt x="539" y="1232"/>
                    <a:pt x="555" y="1200"/>
                    <a:pt x="555" y="1200"/>
                  </a:cubicBezTo>
                  <a:cubicBezTo>
                    <a:pt x="531" y="1058"/>
                    <a:pt x="541" y="1001"/>
                    <a:pt x="411" y="936"/>
                  </a:cubicBezTo>
                  <a:cubicBezTo>
                    <a:pt x="353" y="820"/>
                    <a:pt x="430" y="961"/>
                    <a:pt x="339" y="840"/>
                  </a:cubicBezTo>
                  <a:cubicBezTo>
                    <a:pt x="286" y="769"/>
                    <a:pt x="247" y="684"/>
                    <a:pt x="219" y="600"/>
                  </a:cubicBezTo>
                  <a:cubicBezTo>
                    <a:pt x="227" y="552"/>
                    <a:pt x="217" y="497"/>
                    <a:pt x="243" y="456"/>
                  </a:cubicBezTo>
                  <a:cubicBezTo>
                    <a:pt x="262" y="426"/>
                    <a:pt x="307" y="424"/>
                    <a:pt x="339" y="408"/>
                  </a:cubicBezTo>
                  <a:cubicBezTo>
                    <a:pt x="447" y="354"/>
                    <a:pt x="579" y="392"/>
                    <a:pt x="699" y="384"/>
                  </a:cubicBezTo>
                  <a:cubicBezTo>
                    <a:pt x="772" y="237"/>
                    <a:pt x="741" y="203"/>
                    <a:pt x="723" y="0"/>
                  </a:cubicBezTo>
                  <a:cubicBezTo>
                    <a:pt x="643" y="40"/>
                    <a:pt x="627" y="24"/>
                    <a:pt x="603" y="96"/>
                  </a:cubicBezTo>
                  <a:cubicBezTo>
                    <a:pt x="577" y="174"/>
                    <a:pt x="579" y="165"/>
                    <a:pt x="579" y="216"/>
                  </a:cubicBezTo>
                </a:path>
              </a:pathLst>
            </a:custGeom>
            <a:noFill/>
            <a:ln w="28575">
              <a:solidFill>
                <a:srgbClr val="FF8409"/>
              </a:solidFill>
              <a:round/>
              <a:headEnd/>
              <a:tailEnd/>
            </a:ln>
          </p:spPr>
          <p:txBody>
            <a:bodyPr wrap="none" anchor="ctr"/>
            <a:lstStyle/>
            <a:p>
              <a:endParaRPr lang="en-US" dirty="0"/>
            </a:p>
          </p:txBody>
        </p:sp>
        <p:sp>
          <p:nvSpPr>
            <p:cNvPr id="15417" name="Freeform 20"/>
            <p:cNvSpPr>
              <a:spLocks/>
            </p:cNvSpPr>
            <p:nvPr/>
          </p:nvSpPr>
          <p:spPr bwMode="auto">
            <a:xfrm>
              <a:off x="1536" y="1651"/>
              <a:ext cx="276" cy="269"/>
            </a:xfrm>
            <a:custGeom>
              <a:avLst/>
              <a:gdLst>
                <a:gd name="T0" fmla="*/ 168 w 502"/>
                <a:gd name="T1" fmla="*/ 168 h 490"/>
                <a:gd name="T2" fmla="*/ 264 w 502"/>
                <a:gd name="T3" fmla="*/ 120 h 490"/>
                <a:gd name="T4" fmla="*/ 312 w 502"/>
                <a:gd name="T5" fmla="*/ 96 h 490"/>
                <a:gd name="T6" fmla="*/ 264 w 502"/>
                <a:gd name="T7" fmla="*/ 336 h 490"/>
                <a:gd name="T8" fmla="*/ 432 w 502"/>
                <a:gd name="T9" fmla="*/ 408 h 490"/>
                <a:gd name="T10" fmla="*/ 384 w 502"/>
                <a:gd name="T11" fmla="*/ 384 h 490"/>
                <a:gd name="T12" fmla="*/ 312 w 502"/>
                <a:gd name="T13" fmla="*/ 360 h 490"/>
                <a:gd name="T14" fmla="*/ 72 w 502"/>
                <a:gd name="T15" fmla="*/ 312 h 490"/>
                <a:gd name="T16" fmla="*/ 48 w 502"/>
                <a:gd name="T17" fmla="*/ 264 h 490"/>
                <a:gd name="T18" fmla="*/ 168 w 502"/>
                <a:gd name="T19" fmla="*/ 120 h 490"/>
                <a:gd name="T20" fmla="*/ 360 w 502"/>
                <a:gd name="T21" fmla="*/ 264 h 490"/>
                <a:gd name="T22" fmla="*/ 456 w 502"/>
                <a:gd name="T23" fmla="*/ 240 h 490"/>
                <a:gd name="T24" fmla="*/ 384 w 502"/>
                <a:gd name="T25" fmla="*/ 120 h 490"/>
                <a:gd name="T26" fmla="*/ 360 w 502"/>
                <a:gd name="T27" fmla="*/ 192 h 490"/>
                <a:gd name="T28" fmla="*/ 408 w 502"/>
                <a:gd name="T29" fmla="*/ 216 h 490"/>
                <a:gd name="T30" fmla="*/ 264 w 502"/>
                <a:gd name="T31" fmla="*/ 192 h 490"/>
                <a:gd name="T32" fmla="*/ 72 w 502"/>
                <a:gd name="T33" fmla="*/ 168 h 490"/>
                <a:gd name="T34" fmla="*/ 0 w 502"/>
                <a:gd name="T35" fmla="*/ 144 h 490"/>
                <a:gd name="T36" fmla="*/ 72 w 502"/>
                <a:gd name="T37" fmla="*/ 120 h 490"/>
                <a:gd name="T38" fmla="*/ 336 w 502"/>
                <a:gd name="T39" fmla="*/ 48 h 490"/>
                <a:gd name="T40" fmla="*/ 384 w 502"/>
                <a:gd name="T41" fmla="*/ 24 h 490"/>
                <a:gd name="T42" fmla="*/ 336 w 502"/>
                <a:gd name="T43" fmla="*/ 0 h 4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2"/>
                <a:gd name="T67" fmla="*/ 0 h 490"/>
                <a:gd name="T68" fmla="*/ 502 w 502"/>
                <a:gd name="T69" fmla="*/ 490 h 4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2" h="490">
                  <a:moveTo>
                    <a:pt x="168" y="168"/>
                  </a:moveTo>
                  <a:cubicBezTo>
                    <a:pt x="200" y="152"/>
                    <a:pt x="232" y="136"/>
                    <a:pt x="264" y="120"/>
                  </a:cubicBezTo>
                  <a:cubicBezTo>
                    <a:pt x="280" y="112"/>
                    <a:pt x="312" y="96"/>
                    <a:pt x="312" y="96"/>
                  </a:cubicBezTo>
                  <a:cubicBezTo>
                    <a:pt x="358" y="188"/>
                    <a:pt x="333" y="267"/>
                    <a:pt x="264" y="336"/>
                  </a:cubicBezTo>
                  <a:cubicBezTo>
                    <a:pt x="291" y="444"/>
                    <a:pt x="269" y="490"/>
                    <a:pt x="432" y="408"/>
                  </a:cubicBezTo>
                  <a:cubicBezTo>
                    <a:pt x="448" y="400"/>
                    <a:pt x="401" y="391"/>
                    <a:pt x="384" y="384"/>
                  </a:cubicBezTo>
                  <a:cubicBezTo>
                    <a:pt x="361" y="375"/>
                    <a:pt x="337" y="366"/>
                    <a:pt x="312" y="360"/>
                  </a:cubicBezTo>
                  <a:cubicBezTo>
                    <a:pt x="233" y="342"/>
                    <a:pt x="72" y="312"/>
                    <a:pt x="72" y="312"/>
                  </a:cubicBezTo>
                  <a:cubicBezTo>
                    <a:pt x="64" y="296"/>
                    <a:pt x="45" y="282"/>
                    <a:pt x="48" y="264"/>
                  </a:cubicBezTo>
                  <a:cubicBezTo>
                    <a:pt x="63" y="173"/>
                    <a:pt x="103" y="163"/>
                    <a:pt x="168" y="120"/>
                  </a:cubicBezTo>
                  <a:cubicBezTo>
                    <a:pt x="347" y="150"/>
                    <a:pt x="311" y="117"/>
                    <a:pt x="360" y="264"/>
                  </a:cubicBezTo>
                  <a:cubicBezTo>
                    <a:pt x="392" y="256"/>
                    <a:pt x="439" y="268"/>
                    <a:pt x="456" y="240"/>
                  </a:cubicBezTo>
                  <a:cubicBezTo>
                    <a:pt x="502" y="164"/>
                    <a:pt x="421" y="139"/>
                    <a:pt x="384" y="120"/>
                  </a:cubicBezTo>
                  <a:cubicBezTo>
                    <a:pt x="341" y="141"/>
                    <a:pt x="307" y="139"/>
                    <a:pt x="360" y="192"/>
                  </a:cubicBezTo>
                  <a:cubicBezTo>
                    <a:pt x="373" y="205"/>
                    <a:pt x="426" y="216"/>
                    <a:pt x="408" y="216"/>
                  </a:cubicBezTo>
                  <a:cubicBezTo>
                    <a:pt x="359" y="216"/>
                    <a:pt x="312" y="199"/>
                    <a:pt x="264" y="192"/>
                  </a:cubicBezTo>
                  <a:cubicBezTo>
                    <a:pt x="200" y="183"/>
                    <a:pt x="136" y="176"/>
                    <a:pt x="72" y="168"/>
                  </a:cubicBezTo>
                  <a:cubicBezTo>
                    <a:pt x="48" y="160"/>
                    <a:pt x="0" y="169"/>
                    <a:pt x="0" y="144"/>
                  </a:cubicBezTo>
                  <a:cubicBezTo>
                    <a:pt x="0" y="119"/>
                    <a:pt x="49" y="130"/>
                    <a:pt x="72" y="120"/>
                  </a:cubicBezTo>
                  <a:cubicBezTo>
                    <a:pt x="255" y="41"/>
                    <a:pt x="75" y="85"/>
                    <a:pt x="336" y="48"/>
                  </a:cubicBezTo>
                  <a:cubicBezTo>
                    <a:pt x="352" y="40"/>
                    <a:pt x="384" y="42"/>
                    <a:pt x="384" y="24"/>
                  </a:cubicBezTo>
                  <a:cubicBezTo>
                    <a:pt x="384" y="6"/>
                    <a:pt x="336" y="0"/>
                    <a:pt x="336" y="0"/>
                  </a:cubicBezTo>
                </a:path>
              </a:pathLst>
            </a:custGeom>
            <a:noFill/>
            <a:ln w="28575">
              <a:solidFill>
                <a:srgbClr val="FF8409"/>
              </a:solidFill>
              <a:round/>
              <a:headEnd/>
              <a:tailEnd/>
            </a:ln>
          </p:spPr>
          <p:txBody>
            <a:bodyPr wrap="none" anchor="ctr"/>
            <a:lstStyle/>
            <a:p>
              <a:endParaRPr lang="en-US" dirty="0"/>
            </a:p>
          </p:txBody>
        </p:sp>
        <p:sp>
          <p:nvSpPr>
            <p:cNvPr id="15418" name="Freeform 21"/>
            <p:cNvSpPr>
              <a:spLocks/>
            </p:cNvSpPr>
            <p:nvPr/>
          </p:nvSpPr>
          <p:spPr bwMode="auto">
            <a:xfrm>
              <a:off x="1296" y="1716"/>
              <a:ext cx="391" cy="396"/>
            </a:xfrm>
            <a:custGeom>
              <a:avLst/>
              <a:gdLst>
                <a:gd name="T0" fmla="*/ 456 w 1067"/>
                <a:gd name="T1" fmla="*/ 360 h 1082"/>
                <a:gd name="T2" fmla="*/ 576 w 1067"/>
                <a:gd name="T3" fmla="*/ 240 h 1082"/>
                <a:gd name="T4" fmla="*/ 720 w 1067"/>
                <a:gd name="T5" fmla="*/ 216 h 1082"/>
                <a:gd name="T6" fmla="*/ 768 w 1067"/>
                <a:gd name="T7" fmla="*/ 312 h 1082"/>
                <a:gd name="T8" fmla="*/ 792 w 1067"/>
                <a:gd name="T9" fmla="*/ 360 h 1082"/>
                <a:gd name="T10" fmla="*/ 768 w 1067"/>
                <a:gd name="T11" fmla="*/ 480 h 1082"/>
                <a:gd name="T12" fmla="*/ 624 w 1067"/>
                <a:gd name="T13" fmla="*/ 432 h 1082"/>
                <a:gd name="T14" fmla="*/ 552 w 1067"/>
                <a:gd name="T15" fmla="*/ 456 h 1082"/>
                <a:gd name="T16" fmla="*/ 600 w 1067"/>
                <a:gd name="T17" fmla="*/ 816 h 1082"/>
                <a:gd name="T18" fmla="*/ 864 w 1067"/>
                <a:gd name="T19" fmla="*/ 864 h 1082"/>
                <a:gd name="T20" fmla="*/ 912 w 1067"/>
                <a:gd name="T21" fmla="*/ 888 h 1082"/>
                <a:gd name="T22" fmla="*/ 648 w 1067"/>
                <a:gd name="T23" fmla="*/ 960 h 1082"/>
                <a:gd name="T24" fmla="*/ 336 w 1067"/>
                <a:gd name="T25" fmla="*/ 864 h 1082"/>
                <a:gd name="T26" fmla="*/ 120 w 1067"/>
                <a:gd name="T27" fmla="*/ 768 h 1082"/>
                <a:gd name="T28" fmla="*/ 0 w 1067"/>
                <a:gd name="T29" fmla="*/ 624 h 1082"/>
                <a:gd name="T30" fmla="*/ 24 w 1067"/>
                <a:gd name="T31" fmla="*/ 576 h 1082"/>
                <a:gd name="T32" fmla="*/ 216 w 1067"/>
                <a:gd name="T33" fmla="*/ 624 h 1082"/>
                <a:gd name="T34" fmla="*/ 288 w 1067"/>
                <a:gd name="T35" fmla="*/ 696 h 1082"/>
                <a:gd name="T36" fmla="*/ 312 w 1067"/>
                <a:gd name="T37" fmla="*/ 744 h 1082"/>
                <a:gd name="T38" fmla="*/ 408 w 1067"/>
                <a:gd name="T39" fmla="*/ 792 h 1082"/>
                <a:gd name="T40" fmla="*/ 456 w 1067"/>
                <a:gd name="T41" fmla="*/ 816 h 1082"/>
                <a:gd name="T42" fmla="*/ 480 w 1067"/>
                <a:gd name="T43" fmla="*/ 504 h 1082"/>
                <a:gd name="T44" fmla="*/ 432 w 1067"/>
                <a:gd name="T45" fmla="*/ 408 h 1082"/>
                <a:gd name="T46" fmla="*/ 336 w 1067"/>
                <a:gd name="T47" fmla="*/ 360 h 1082"/>
                <a:gd name="T48" fmla="*/ 312 w 1067"/>
                <a:gd name="T49" fmla="*/ 528 h 1082"/>
                <a:gd name="T50" fmla="*/ 384 w 1067"/>
                <a:gd name="T51" fmla="*/ 696 h 1082"/>
                <a:gd name="T52" fmla="*/ 480 w 1067"/>
                <a:gd name="T53" fmla="*/ 816 h 1082"/>
                <a:gd name="T54" fmla="*/ 624 w 1067"/>
                <a:gd name="T55" fmla="*/ 792 h 1082"/>
                <a:gd name="T56" fmla="*/ 648 w 1067"/>
                <a:gd name="T57" fmla="*/ 744 h 1082"/>
                <a:gd name="T58" fmla="*/ 624 w 1067"/>
                <a:gd name="T59" fmla="*/ 552 h 1082"/>
                <a:gd name="T60" fmla="*/ 504 w 1067"/>
                <a:gd name="T61" fmla="*/ 336 h 1082"/>
                <a:gd name="T62" fmla="*/ 480 w 1067"/>
                <a:gd name="T63" fmla="*/ 264 h 1082"/>
                <a:gd name="T64" fmla="*/ 432 w 1067"/>
                <a:gd name="T65" fmla="*/ 240 h 1082"/>
                <a:gd name="T66" fmla="*/ 336 w 1067"/>
                <a:gd name="T67" fmla="*/ 168 h 1082"/>
                <a:gd name="T68" fmla="*/ 336 w 1067"/>
                <a:gd name="T69" fmla="*/ 72 h 1082"/>
                <a:gd name="T70" fmla="*/ 432 w 1067"/>
                <a:gd name="T71" fmla="*/ 24 h 1082"/>
                <a:gd name="T72" fmla="*/ 480 w 1067"/>
                <a:gd name="T73" fmla="*/ 0 h 1082"/>
                <a:gd name="T74" fmla="*/ 552 w 1067"/>
                <a:gd name="T75" fmla="*/ 120 h 1082"/>
                <a:gd name="T76" fmla="*/ 576 w 1067"/>
                <a:gd name="T77" fmla="*/ 216 h 108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67"/>
                <a:gd name="T118" fmla="*/ 0 h 1082"/>
                <a:gd name="T119" fmla="*/ 1067 w 1067"/>
                <a:gd name="T120" fmla="*/ 1082 h 108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67" h="1082">
                  <a:moveTo>
                    <a:pt x="456" y="360"/>
                  </a:moveTo>
                  <a:cubicBezTo>
                    <a:pt x="512" y="304"/>
                    <a:pt x="507" y="274"/>
                    <a:pt x="576" y="240"/>
                  </a:cubicBezTo>
                  <a:cubicBezTo>
                    <a:pt x="607" y="178"/>
                    <a:pt x="609" y="136"/>
                    <a:pt x="720" y="216"/>
                  </a:cubicBezTo>
                  <a:cubicBezTo>
                    <a:pt x="749" y="237"/>
                    <a:pt x="752" y="280"/>
                    <a:pt x="768" y="312"/>
                  </a:cubicBezTo>
                  <a:cubicBezTo>
                    <a:pt x="776" y="328"/>
                    <a:pt x="792" y="360"/>
                    <a:pt x="792" y="360"/>
                  </a:cubicBezTo>
                  <a:cubicBezTo>
                    <a:pt x="784" y="400"/>
                    <a:pt x="800" y="455"/>
                    <a:pt x="768" y="480"/>
                  </a:cubicBezTo>
                  <a:cubicBezTo>
                    <a:pt x="746" y="497"/>
                    <a:pt x="652" y="446"/>
                    <a:pt x="624" y="432"/>
                  </a:cubicBezTo>
                  <a:cubicBezTo>
                    <a:pt x="600" y="440"/>
                    <a:pt x="556" y="431"/>
                    <a:pt x="552" y="456"/>
                  </a:cubicBezTo>
                  <a:cubicBezTo>
                    <a:pt x="535" y="576"/>
                    <a:pt x="514" y="730"/>
                    <a:pt x="600" y="816"/>
                  </a:cubicBezTo>
                  <a:cubicBezTo>
                    <a:pt x="663" y="879"/>
                    <a:pt x="775" y="854"/>
                    <a:pt x="864" y="864"/>
                  </a:cubicBezTo>
                  <a:cubicBezTo>
                    <a:pt x="880" y="872"/>
                    <a:pt x="901" y="874"/>
                    <a:pt x="912" y="888"/>
                  </a:cubicBezTo>
                  <a:cubicBezTo>
                    <a:pt x="1067" y="1082"/>
                    <a:pt x="819" y="973"/>
                    <a:pt x="648" y="960"/>
                  </a:cubicBezTo>
                  <a:cubicBezTo>
                    <a:pt x="539" y="938"/>
                    <a:pt x="439" y="905"/>
                    <a:pt x="336" y="864"/>
                  </a:cubicBezTo>
                  <a:cubicBezTo>
                    <a:pt x="281" y="842"/>
                    <a:pt x="160" y="808"/>
                    <a:pt x="120" y="768"/>
                  </a:cubicBezTo>
                  <a:cubicBezTo>
                    <a:pt x="72" y="720"/>
                    <a:pt x="48" y="672"/>
                    <a:pt x="0" y="624"/>
                  </a:cubicBezTo>
                  <a:cubicBezTo>
                    <a:pt x="8" y="608"/>
                    <a:pt x="6" y="579"/>
                    <a:pt x="24" y="576"/>
                  </a:cubicBezTo>
                  <a:cubicBezTo>
                    <a:pt x="63" y="570"/>
                    <a:pt x="171" y="609"/>
                    <a:pt x="216" y="624"/>
                  </a:cubicBezTo>
                  <a:cubicBezTo>
                    <a:pt x="280" y="752"/>
                    <a:pt x="192" y="600"/>
                    <a:pt x="288" y="696"/>
                  </a:cubicBezTo>
                  <a:cubicBezTo>
                    <a:pt x="301" y="709"/>
                    <a:pt x="298" y="733"/>
                    <a:pt x="312" y="744"/>
                  </a:cubicBezTo>
                  <a:cubicBezTo>
                    <a:pt x="340" y="766"/>
                    <a:pt x="376" y="776"/>
                    <a:pt x="408" y="792"/>
                  </a:cubicBezTo>
                  <a:cubicBezTo>
                    <a:pt x="424" y="800"/>
                    <a:pt x="456" y="816"/>
                    <a:pt x="456" y="816"/>
                  </a:cubicBezTo>
                  <a:cubicBezTo>
                    <a:pt x="585" y="752"/>
                    <a:pt x="535" y="795"/>
                    <a:pt x="480" y="504"/>
                  </a:cubicBezTo>
                  <a:cubicBezTo>
                    <a:pt x="473" y="469"/>
                    <a:pt x="464" y="424"/>
                    <a:pt x="432" y="408"/>
                  </a:cubicBezTo>
                  <a:cubicBezTo>
                    <a:pt x="400" y="392"/>
                    <a:pt x="336" y="360"/>
                    <a:pt x="336" y="360"/>
                  </a:cubicBezTo>
                  <a:cubicBezTo>
                    <a:pt x="246" y="405"/>
                    <a:pt x="280" y="369"/>
                    <a:pt x="312" y="528"/>
                  </a:cubicBezTo>
                  <a:cubicBezTo>
                    <a:pt x="339" y="664"/>
                    <a:pt x="321" y="586"/>
                    <a:pt x="384" y="696"/>
                  </a:cubicBezTo>
                  <a:cubicBezTo>
                    <a:pt x="451" y="814"/>
                    <a:pt x="394" y="773"/>
                    <a:pt x="480" y="816"/>
                  </a:cubicBezTo>
                  <a:cubicBezTo>
                    <a:pt x="528" y="808"/>
                    <a:pt x="579" y="811"/>
                    <a:pt x="624" y="792"/>
                  </a:cubicBezTo>
                  <a:cubicBezTo>
                    <a:pt x="640" y="785"/>
                    <a:pt x="648" y="762"/>
                    <a:pt x="648" y="744"/>
                  </a:cubicBezTo>
                  <a:cubicBezTo>
                    <a:pt x="648" y="680"/>
                    <a:pt x="636" y="615"/>
                    <a:pt x="624" y="552"/>
                  </a:cubicBezTo>
                  <a:cubicBezTo>
                    <a:pt x="608" y="465"/>
                    <a:pt x="564" y="396"/>
                    <a:pt x="504" y="336"/>
                  </a:cubicBezTo>
                  <a:cubicBezTo>
                    <a:pt x="496" y="312"/>
                    <a:pt x="495" y="284"/>
                    <a:pt x="480" y="264"/>
                  </a:cubicBezTo>
                  <a:cubicBezTo>
                    <a:pt x="469" y="250"/>
                    <a:pt x="446" y="251"/>
                    <a:pt x="432" y="240"/>
                  </a:cubicBezTo>
                  <a:cubicBezTo>
                    <a:pt x="311" y="149"/>
                    <a:pt x="452" y="226"/>
                    <a:pt x="336" y="168"/>
                  </a:cubicBezTo>
                  <a:cubicBezTo>
                    <a:pt x="318" y="131"/>
                    <a:pt x="290" y="109"/>
                    <a:pt x="336" y="72"/>
                  </a:cubicBezTo>
                  <a:cubicBezTo>
                    <a:pt x="364" y="50"/>
                    <a:pt x="400" y="40"/>
                    <a:pt x="432" y="24"/>
                  </a:cubicBezTo>
                  <a:cubicBezTo>
                    <a:pt x="448" y="16"/>
                    <a:pt x="480" y="0"/>
                    <a:pt x="480" y="0"/>
                  </a:cubicBezTo>
                  <a:cubicBezTo>
                    <a:pt x="540" y="60"/>
                    <a:pt x="527" y="33"/>
                    <a:pt x="552" y="120"/>
                  </a:cubicBezTo>
                  <a:cubicBezTo>
                    <a:pt x="561" y="152"/>
                    <a:pt x="576" y="216"/>
                    <a:pt x="576" y="216"/>
                  </a:cubicBezTo>
                </a:path>
              </a:pathLst>
            </a:custGeom>
            <a:noFill/>
            <a:ln w="28575">
              <a:solidFill>
                <a:srgbClr val="FF8409"/>
              </a:solidFill>
              <a:round/>
              <a:headEnd/>
              <a:tailEnd/>
            </a:ln>
          </p:spPr>
          <p:txBody>
            <a:bodyPr wrap="none" anchor="ctr"/>
            <a:lstStyle/>
            <a:p>
              <a:endParaRPr lang="en-US" dirty="0"/>
            </a:p>
          </p:txBody>
        </p:sp>
        <p:sp>
          <p:nvSpPr>
            <p:cNvPr id="15419" name="Freeform 22"/>
            <p:cNvSpPr>
              <a:spLocks/>
            </p:cNvSpPr>
            <p:nvPr/>
          </p:nvSpPr>
          <p:spPr bwMode="auto">
            <a:xfrm>
              <a:off x="1367" y="2076"/>
              <a:ext cx="217" cy="372"/>
            </a:xfrm>
            <a:custGeom>
              <a:avLst/>
              <a:gdLst>
                <a:gd name="T0" fmla="*/ 435 w 825"/>
                <a:gd name="T1" fmla="*/ 240 h 1416"/>
                <a:gd name="T2" fmla="*/ 123 w 825"/>
                <a:gd name="T3" fmla="*/ 384 h 1416"/>
                <a:gd name="T4" fmla="*/ 147 w 825"/>
                <a:gd name="T5" fmla="*/ 504 h 1416"/>
                <a:gd name="T6" fmla="*/ 243 w 825"/>
                <a:gd name="T7" fmla="*/ 552 h 1416"/>
                <a:gd name="T8" fmla="*/ 603 w 825"/>
                <a:gd name="T9" fmla="*/ 624 h 1416"/>
                <a:gd name="T10" fmla="*/ 675 w 825"/>
                <a:gd name="T11" fmla="*/ 648 h 1416"/>
                <a:gd name="T12" fmla="*/ 723 w 825"/>
                <a:gd name="T13" fmla="*/ 672 h 1416"/>
                <a:gd name="T14" fmla="*/ 771 w 825"/>
                <a:gd name="T15" fmla="*/ 648 h 1416"/>
                <a:gd name="T16" fmla="*/ 819 w 825"/>
                <a:gd name="T17" fmla="*/ 552 h 1416"/>
                <a:gd name="T18" fmla="*/ 795 w 825"/>
                <a:gd name="T19" fmla="*/ 408 h 1416"/>
                <a:gd name="T20" fmla="*/ 723 w 825"/>
                <a:gd name="T21" fmla="*/ 360 h 1416"/>
                <a:gd name="T22" fmla="*/ 507 w 825"/>
                <a:gd name="T23" fmla="*/ 288 h 1416"/>
                <a:gd name="T24" fmla="*/ 387 w 825"/>
                <a:gd name="T25" fmla="*/ 336 h 1416"/>
                <a:gd name="T26" fmla="*/ 339 w 825"/>
                <a:gd name="T27" fmla="*/ 432 h 1416"/>
                <a:gd name="T28" fmla="*/ 363 w 825"/>
                <a:gd name="T29" fmla="*/ 528 h 1416"/>
                <a:gd name="T30" fmla="*/ 435 w 825"/>
                <a:gd name="T31" fmla="*/ 504 h 1416"/>
                <a:gd name="T32" fmla="*/ 387 w 825"/>
                <a:gd name="T33" fmla="*/ 408 h 1416"/>
                <a:gd name="T34" fmla="*/ 291 w 825"/>
                <a:gd name="T35" fmla="*/ 360 h 1416"/>
                <a:gd name="T36" fmla="*/ 219 w 825"/>
                <a:gd name="T37" fmla="*/ 384 h 1416"/>
                <a:gd name="T38" fmla="*/ 171 w 825"/>
                <a:gd name="T39" fmla="*/ 408 h 1416"/>
                <a:gd name="T40" fmla="*/ 315 w 825"/>
                <a:gd name="T41" fmla="*/ 912 h 1416"/>
                <a:gd name="T42" fmla="*/ 363 w 825"/>
                <a:gd name="T43" fmla="*/ 888 h 1416"/>
                <a:gd name="T44" fmla="*/ 363 w 825"/>
                <a:gd name="T45" fmla="*/ 648 h 1416"/>
                <a:gd name="T46" fmla="*/ 267 w 825"/>
                <a:gd name="T47" fmla="*/ 576 h 1416"/>
                <a:gd name="T48" fmla="*/ 3 w 825"/>
                <a:gd name="T49" fmla="*/ 720 h 1416"/>
                <a:gd name="T50" fmla="*/ 195 w 825"/>
                <a:gd name="T51" fmla="*/ 1416 h 1416"/>
                <a:gd name="T52" fmla="*/ 291 w 825"/>
                <a:gd name="T53" fmla="*/ 1392 h 1416"/>
                <a:gd name="T54" fmla="*/ 387 w 825"/>
                <a:gd name="T55" fmla="*/ 1344 h 1416"/>
                <a:gd name="T56" fmla="*/ 435 w 825"/>
                <a:gd name="T57" fmla="*/ 1248 h 1416"/>
                <a:gd name="T58" fmla="*/ 459 w 825"/>
                <a:gd name="T59" fmla="*/ 1200 h 1416"/>
                <a:gd name="T60" fmla="*/ 363 w 825"/>
                <a:gd name="T61" fmla="*/ 1032 h 1416"/>
                <a:gd name="T62" fmla="*/ 267 w 825"/>
                <a:gd name="T63" fmla="*/ 1152 h 1416"/>
                <a:gd name="T64" fmla="*/ 243 w 825"/>
                <a:gd name="T65" fmla="*/ 1200 h 1416"/>
                <a:gd name="T66" fmla="*/ 339 w 825"/>
                <a:gd name="T67" fmla="*/ 1392 h 1416"/>
                <a:gd name="T68" fmla="*/ 411 w 825"/>
                <a:gd name="T69" fmla="*/ 1416 h 1416"/>
                <a:gd name="T70" fmla="*/ 507 w 825"/>
                <a:gd name="T71" fmla="*/ 1296 h 1416"/>
                <a:gd name="T72" fmla="*/ 531 w 825"/>
                <a:gd name="T73" fmla="*/ 1248 h 1416"/>
                <a:gd name="T74" fmla="*/ 555 w 825"/>
                <a:gd name="T75" fmla="*/ 1200 h 1416"/>
                <a:gd name="T76" fmla="*/ 411 w 825"/>
                <a:gd name="T77" fmla="*/ 936 h 1416"/>
                <a:gd name="T78" fmla="*/ 339 w 825"/>
                <a:gd name="T79" fmla="*/ 840 h 1416"/>
                <a:gd name="T80" fmla="*/ 219 w 825"/>
                <a:gd name="T81" fmla="*/ 600 h 1416"/>
                <a:gd name="T82" fmla="*/ 243 w 825"/>
                <a:gd name="T83" fmla="*/ 456 h 1416"/>
                <a:gd name="T84" fmla="*/ 339 w 825"/>
                <a:gd name="T85" fmla="*/ 408 h 1416"/>
                <a:gd name="T86" fmla="*/ 699 w 825"/>
                <a:gd name="T87" fmla="*/ 384 h 1416"/>
                <a:gd name="T88" fmla="*/ 723 w 825"/>
                <a:gd name="T89" fmla="*/ 0 h 1416"/>
                <a:gd name="T90" fmla="*/ 603 w 825"/>
                <a:gd name="T91" fmla="*/ 96 h 1416"/>
                <a:gd name="T92" fmla="*/ 579 w 825"/>
                <a:gd name="T93" fmla="*/ 216 h 14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25"/>
                <a:gd name="T142" fmla="*/ 0 h 1416"/>
                <a:gd name="T143" fmla="*/ 825 w 825"/>
                <a:gd name="T144" fmla="*/ 1416 h 14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25" h="1416">
                  <a:moveTo>
                    <a:pt x="435" y="240"/>
                  </a:moveTo>
                  <a:cubicBezTo>
                    <a:pt x="216" y="262"/>
                    <a:pt x="182" y="208"/>
                    <a:pt x="123" y="384"/>
                  </a:cubicBezTo>
                  <a:cubicBezTo>
                    <a:pt x="131" y="424"/>
                    <a:pt x="123" y="471"/>
                    <a:pt x="147" y="504"/>
                  </a:cubicBezTo>
                  <a:cubicBezTo>
                    <a:pt x="168" y="533"/>
                    <a:pt x="211" y="536"/>
                    <a:pt x="243" y="552"/>
                  </a:cubicBezTo>
                  <a:cubicBezTo>
                    <a:pt x="393" y="627"/>
                    <a:pt x="362" y="602"/>
                    <a:pt x="603" y="624"/>
                  </a:cubicBezTo>
                  <a:cubicBezTo>
                    <a:pt x="627" y="632"/>
                    <a:pt x="652" y="639"/>
                    <a:pt x="675" y="648"/>
                  </a:cubicBezTo>
                  <a:cubicBezTo>
                    <a:pt x="692" y="655"/>
                    <a:pt x="705" y="672"/>
                    <a:pt x="723" y="672"/>
                  </a:cubicBezTo>
                  <a:cubicBezTo>
                    <a:pt x="741" y="672"/>
                    <a:pt x="755" y="656"/>
                    <a:pt x="771" y="648"/>
                  </a:cubicBezTo>
                  <a:cubicBezTo>
                    <a:pt x="787" y="616"/>
                    <a:pt x="825" y="587"/>
                    <a:pt x="819" y="552"/>
                  </a:cubicBezTo>
                  <a:cubicBezTo>
                    <a:pt x="811" y="504"/>
                    <a:pt x="817" y="452"/>
                    <a:pt x="795" y="408"/>
                  </a:cubicBezTo>
                  <a:cubicBezTo>
                    <a:pt x="782" y="382"/>
                    <a:pt x="748" y="375"/>
                    <a:pt x="723" y="360"/>
                  </a:cubicBezTo>
                  <a:cubicBezTo>
                    <a:pt x="657" y="321"/>
                    <a:pt x="580" y="306"/>
                    <a:pt x="507" y="288"/>
                  </a:cubicBezTo>
                  <a:cubicBezTo>
                    <a:pt x="500" y="290"/>
                    <a:pt x="400" y="320"/>
                    <a:pt x="387" y="336"/>
                  </a:cubicBezTo>
                  <a:cubicBezTo>
                    <a:pt x="365" y="364"/>
                    <a:pt x="339" y="432"/>
                    <a:pt x="339" y="432"/>
                  </a:cubicBezTo>
                  <a:cubicBezTo>
                    <a:pt x="347" y="464"/>
                    <a:pt x="337" y="508"/>
                    <a:pt x="363" y="528"/>
                  </a:cubicBezTo>
                  <a:cubicBezTo>
                    <a:pt x="383" y="543"/>
                    <a:pt x="430" y="529"/>
                    <a:pt x="435" y="504"/>
                  </a:cubicBezTo>
                  <a:cubicBezTo>
                    <a:pt x="442" y="469"/>
                    <a:pt x="403" y="440"/>
                    <a:pt x="387" y="408"/>
                  </a:cubicBezTo>
                  <a:cubicBezTo>
                    <a:pt x="371" y="376"/>
                    <a:pt x="291" y="360"/>
                    <a:pt x="291" y="360"/>
                  </a:cubicBezTo>
                  <a:cubicBezTo>
                    <a:pt x="267" y="368"/>
                    <a:pt x="242" y="375"/>
                    <a:pt x="219" y="384"/>
                  </a:cubicBezTo>
                  <a:cubicBezTo>
                    <a:pt x="202" y="391"/>
                    <a:pt x="172" y="390"/>
                    <a:pt x="171" y="408"/>
                  </a:cubicBezTo>
                  <a:cubicBezTo>
                    <a:pt x="157" y="587"/>
                    <a:pt x="186" y="783"/>
                    <a:pt x="315" y="912"/>
                  </a:cubicBezTo>
                  <a:cubicBezTo>
                    <a:pt x="331" y="904"/>
                    <a:pt x="354" y="903"/>
                    <a:pt x="363" y="888"/>
                  </a:cubicBezTo>
                  <a:cubicBezTo>
                    <a:pt x="403" y="822"/>
                    <a:pt x="387" y="711"/>
                    <a:pt x="363" y="648"/>
                  </a:cubicBezTo>
                  <a:cubicBezTo>
                    <a:pt x="349" y="611"/>
                    <a:pt x="298" y="592"/>
                    <a:pt x="267" y="576"/>
                  </a:cubicBezTo>
                  <a:cubicBezTo>
                    <a:pt x="21" y="603"/>
                    <a:pt x="61" y="546"/>
                    <a:pt x="3" y="720"/>
                  </a:cubicBezTo>
                  <a:cubicBezTo>
                    <a:pt x="11" y="849"/>
                    <a:pt x="0" y="1318"/>
                    <a:pt x="195" y="1416"/>
                  </a:cubicBezTo>
                  <a:cubicBezTo>
                    <a:pt x="227" y="1408"/>
                    <a:pt x="260" y="1404"/>
                    <a:pt x="291" y="1392"/>
                  </a:cubicBezTo>
                  <a:cubicBezTo>
                    <a:pt x="324" y="1379"/>
                    <a:pt x="387" y="1344"/>
                    <a:pt x="387" y="1344"/>
                  </a:cubicBezTo>
                  <a:cubicBezTo>
                    <a:pt x="403" y="1312"/>
                    <a:pt x="419" y="1280"/>
                    <a:pt x="435" y="1248"/>
                  </a:cubicBezTo>
                  <a:cubicBezTo>
                    <a:pt x="443" y="1232"/>
                    <a:pt x="459" y="1200"/>
                    <a:pt x="459" y="1200"/>
                  </a:cubicBezTo>
                  <a:cubicBezTo>
                    <a:pt x="436" y="1106"/>
                    <a:pt x="447" y="1074"/>
                    <a:pt x="363" y="1032"/>
                  </a:cubicBezTo>
                  <a:cubicBezTo>
                    <a:pt x="283" y="1072"/>
                    <a:pt x="323" y="1040"/>
                    <a:pt x="267" y="1152"/>
                  </a:cubicBezTo>
                  <a:cubicBezTo>
                    <a:pt x="259" y="1168"/>
                    <a:pt x="243" y="1200"/>
                    <a:pt x="243" y="1200"/>
                  </a:cubicBezTo>
                  <a:cubicBezTo>
                    <a:pt x="260" y="1287"/>
                    <a:pt x="252" y="1357"/>
                    <a:pt x="339" y="1392"/>
                  </a:cubicBezTo>
                  <a:cubicBezTo>
                    <a:pt x="362" y="1401"/>
                    <a:pt x="387" y="1408"/>
                    <a:pt x="411" y="1416"/>
                  </a:cubicBezTo>
                  <a:cubicBezTo>
                    <a:pt x="491" y="1376"/>
                    <a:pt x="451" y="1408"/>
                    <a:pt x="507" y="1296"/>
                  </a:cubicBezTo>
                  <a:cubicBezTo>
                    <a:pt x="515" y="1280"/>
                    <a:pt x="523" y="1264"/>
                    <a:pt x="531" y="1248"/>
                  </a:cubicBezTo>
                  <a:cubicBezTo>
                    <a:pt x="539" y="1232"/>
                    <a:pt x="555" y="1200"/>
                    <a:pt x="555" y="1200"/>
                  </a:cubicBezTo>
                  <a:cubicBezTo>
                    <a:pt x="531" y="1058"/>
                    <a:pt x="541" y="1001"/>
                    <a:pt x="411" y="936"/>
                  </a:cubicBezTo>
                  <a:cubicBezTo>
                    <a:pt x="353" y="820"/>
                    <a:pt x="430" y="961"/>
                    <a:pt x="339" y="840"/>
                  </a:cubicBezTo>
                  <a:cubicBezTo>
                    <a:pt x="286" y="769"/>
                    <a:pt x="247" y="684"/>
                    <a:pt x="219" y="600"/>
                  </a:cubicBezTo>
                  <a:cubicBezTo>
                    <a:pt x="227" y="552"/>
                    <a:pt x="217" y="497"/>
                    <a:pt x="243" y="456"/>
                  </a:cubicBezTo>
                  <a:cubicBezTo>
                    <a:pt x="262" y="426"/>
                    <a:pt x="307" y="424"/>
                    <a:pt x="339" y="408"/>
                  </a:cubicBezTo>
                  <a:cubicBezTo>
                    <a:pt x="447" y="354"/>
                    <a:pt x="579" y="392"/>
                    <a:pt x="699" y="384"/>
                  </a:cubicBezTo>
                  <a:cubicBezTo>
                    <a:pt x="772" y="237"/>
                    <a:pt x="741" y="203"/>
                    <a:pt x="723" y="0"/>
                  </a:cubicBezTo>
                  <a:cubicBezTo>
                    <a:pt x="643" y="40"/>
                    <a:pt x="627" y="24"/>
                    <a:pt x="603" y="96"/>
                  </a:cubicBezTo>
                  <a:cubicBezTo>
                    <a:pt x="577" y="174"/>
                    <a:pt x="579" y="165"/>
                    <a:pt x="579" y="216"/>
                  </a:cubicBezTo>
                </a:path>
              </a:pathLst>
            </a:custGeom>
            <a:noFill/>
            <a:ln w="28575">
              <a:solidFill>
                <a:srgbClr val="FF8409"/>
              </a:solidFill>
              <a:round/>
              <a:headEnd/>
              <a:tailEnd/>
            </a:ln>
          </p:spPr>
          <p:txBody>
            <a:bodyPr wrap="none" anchor="ctr"/>
            <a:lstStyle/>
            <a:p>
              <a:endParaRPr lang="en-US" dirty="0"/>
            </a:p>
          </p:txBody>
        </p:sp>
        <p:sp>
          <p:nvSpPr>
            <p:cNvPr id="15420" name="Freeform 23"/>
            <p:cNvSpPr>
              <a:spLocks/>
            </p:cNvSpPr>
            <p:nvPr/>
          </p:nvSpPr>
          <p:spPr bwMode="auto">
            <a:xfrm>
              <a:off x="1728" y="1536"/>
              <a:ext cx="276" cy="269"/>
            </a:xfrm>
            <a:custGeom>
              <a:avLst/>
              <a:gdLst>
                <a:gd name="T0" fmla="*/ 168 w 502"/>
                <a:gd name="T1" fmla="*/ 168 h 490"/>
                <a:gd name="T2" fmla="*/ 264 w 502"/>
                <a:gd name="T3" fmla="*/ 120 h 490"/>
                <a:gd name="T4" fmla="*/ 312 w 502"/>
                <a:gd name="T5" fmla="*/ 96 h 490"/>
                <a:gd name="T6" fmla="*/ 264 w 502"/>
                <a:gd name="T7" fmla="*/ 336 h 490"/>
                <a:gd name="T8" fmla="*/ 432 w 502"/>
                <a:gd name="T9" fmla="*/ 408 h 490"/>
                <a:gd name="T10" fmla="*/ 384 w 502"/>
                <a:gd name="T11" fmla="*/ 384 h 490"/>
                <a:gd name="T12" fmla="*/ 312 w 502"/>
                <a:gd name="T13" fmla="*/ 360 h 490"/>
                <a:gd name="T14" fmla="*/ 72 w 502"/>
                <a:gd name="T15" fmla="*/ 312 h 490"/>
                <a:gd name="T16" fmla="*/ 48 w 502"/>
                <a:gd name="T17" fmla="*/ 264 h 490"/>
                <a:gd name="T18" fmla="*/ 168 w 502"/>
                <a:gd name="T19" fmla="*/ 120 h 490"/>
                <a:gd name="T20" fmla="*/ 360 w 502"/>
                <a:gd name="T21" fmla="*/ 264 h 490"/>
                <a:gd name="T22" fmla="*/ 456 w 502"/>
                <a:gd name="T23" fmla="*/ 240 h 490"/>
                <a:gd name="T24" fmla="*/ 384 w 502"/>
                <a:gd name="T25" fmla="*/ 120 h 490"/>
                <a:gd name="T26" fmla="*/ 360 w 502"/>
                <a:gd name="T27" fmla="*/ 192 h 490"/>
                <a:gd name="T28" fmla="*/ 408 w 502"/>
                <a:gd name="T29" fmla="*/ 216 h 490"/>
                <a:gd name="T30" fmla="*/ 264 w 502"/>
                <a:gd name="T31" fmla="*/ 192 h 490"/>
                <a:gd name="T32" fmla="*/ 72 w 502"/>
                <a:gd name="T33" fmla="*/ 168 h 490"/>
                <a:gd name="T34" fmla="*/ 0 w 502"/>
                <a:gd name="T35" fmla="*/ 144 h 490"/>
                <a:gd name="T36" fmla="*/ 72 w 502"/>
                <a:gd name="T37" fmla="*/ 120 h 490"/>
                <a:gd name="T38" fmla="*/ 336 w 502"/>
                <a:gd name="T39" fmla="*/ 48 h 490"/>
                <a:gd name="T40" fmla="*/ 384 w 502"/>
                <a:gd name="T41" fmla="*/ 24 h 490"/>
                <a:gd name="T42" fmla="*/ 336 w 502"/>
                <a:gd name="T43" fmla="*/ 0 h 4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2"/>
                <a:gd name="T67" fmla="*/ 0 h 490"/>
                <a:gd name="T68" fmla="*/ 502 w 502"/>
                <a:gd name="T69" fmla="*/ 490 h 4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2" h="490">
                  <a:moveTo>
                    <a:pt x="168" y="168"/>
                  </a:moveTo>
                  <a:cubicBezTo>
                    <a:pt x="200" y="152"/>
                    <a:pt x="232" y="136"/>
                    <a:pt x="264" y="120"/>
                  </a:cubicBezTo>
                  <a:cubicBezTo>
                    <a:pt x="280" y="112"/>
                    <a:pt x="312" y="96"/>
                    <a:pt x="312" y="96"/>
                  </a:cubicBezTo>
                  <a:cubicBezTo>
                    <a:pt x="358" y="188"/>
                    <a:pt x="333" y="267"/>
                    <a:pt x="264" y="336"/>
                  </a:cubicBezTo>
                  <a:cubicBezTo>
                    <a:pt x="291" y="444"/>
                    <a:pt x="269" y="490"/>
                    <a:pt x="432" y="408"/>
                  </a:cubicBezTo>
                  <a:cubicBezTo>
                    <a:pt x="448" y="400"/>
                    <a:pt x="401" y="391"/>
                    <a:pt x="384" y="384"/>
                  </a:cubicBezTo>
                  <a:cubicBezTo>
                    <a:pt x="361" y="375"/>
                    <a:pt x="337" y="366"/>
                    <a:pt x="312" y="360"/>
                  </a:cubicBezTo>
                  <a:cubicBezTo>
                    <a:pt x="233" y="342"/>
                    <a:pt x="72" y="312"/>
                    <a:pt x="72" y="312"/>
                  </a:cubicBezTo>
                  <a:cubicBezTo>
                    <a:pt x="64" y="296"/>
                    <a:pt x="45" y="282"/>
                    <a:pt x="48" y="264"/>
                  </a:cubicBezTo>
                  <a:cubicBezTo>
                    <a:pt x="63" y="173"/>
                    <a:pt x="103" y="163"/>
                    <a:pt x="168" y="120"/>
                  </a:cubicBezTo>
                  <a:cubicBezTo>
                    <a:pt x="347" y="150"/>
                    <a:pt x="311" y="117"/>
                    <a:pt x="360" y="264"/>
                  </a:cubicBezTo>
                  <a:cubicBezTo>
                    <a:pt x="392" y="256"/>
                    <a:pt x="439" y="268"/>
                    <a:pt x="456" y="240"/>
                  </a:cubicBezTo>
                  <a:cubicBezTo>
                    <a:pt x="502" y="164"/>
                    <a:pt x="421" y="139"/>
                    <a:pt x="384" y="120"/>
                  </a:cubicBezTo>
                  <a:cubicBezTo>
                    <a:pt x="341" y="141"/>
                    <a:pt x="307" y="139"/>
                    <a:pt x="360" y="192"/>
                  </a:cubicBezTo>
                  <a:cubicBezTo>
                    <a:pt x="373" y="205"/>
                    <a:pt x="426" y="216"/>
                    <a:pt x="408" y="216"/>
                  </a:cubicBezTo>
                  <a:cubicBezTo>
                    <a:pt x="359" y="216"/>
                    <a:pt x="312" y="199"/>
                    <a:pt x="264" y="192"/>
                  </a:cubicBezTo>
                  <a:cubicBezTo>
                    <a:pt x="200" y="183"/>
                    <a:pt x="136" y="176"/>
                    <a:pt x="72" y="168"/>
                  </a:cubicBezTo>
                  <a:cubicBezTo>
                    <a:pt x="48" y="160"/>
                    <a:pt x="0" y="169"/>
                    <a:pt x="0" y="144"/>
                  </a:cubicBezTo>
                  <a:cubicBezTo>
                    <a:pt x="0" y="119"/>
                    <a:pt x="49" y="130"/>
                    <a:pt x="72" y="120"/>
                  </a:cubicBezTo>
                  <a:cubicBezTo>
                    <a:pt x="255" y="41"/>
                    <a:pt x="75" y="85"/>
                    <a:pt x="336" y="48"/>
                  </a:cubicBezTo>
                  <a:cubicBezTo>
                    <a:pt x="352" y="40"/>
                    <a:pt x="384" y="42"/>
                    <a:pt x="384" y="24"/>
                  </a:cubicBezTo>
                  <a:cubicBezTo>
                    <a:pt x="384" y="6"/>
                    <a:pt x="336" y="0"/>
                    <a:pt x="336" y="0"/>
                  </a:cubicBezTo>
                </a:path>
              </a:pathLst>
            </a:custGeom>
            <a:noFill/>
            <a:ln w="28575">
              <a:solidFill>
                <a:srgbClr val="FF8409"/>
              </a:solidFill>
              <a:round/>
              <a:headEnd/>
              <a:tailEnd/>
            </a:ln>
          </p:spPr>
          <p:txBody>
            <a:bodyPr wrap="none" anchor="ctr"/>
            <a:lstStyle/>
            <a:p>
              <a:endParaRPr lang="en-US" dirty="0"/>
            </a:p>
          </p:txBody>
        </p:sp>
        <p:sp>
          <p:nvSpPr>
            <p:cNvPr id="15421" name="Freeform 24"/>
            <p:cNvSpPr>
              <a:spLocks/>
            </p:cNvSpPr>
            <p:nvPr/>
          </p:nvSpPr>
          <p:spPr bwMode="auto">
            <a:xfrm>
              <a:off x="1961" y="1332"/>
              <a:ext cx="391" cy="396"/>
            </a:xfrm>
            <a:custGeom>
              <a:avLst/>
              <a:gdLst>
                <a:gd name="T0" fmla="*/ 456 w 1067"/>
                <a:gd name="T1" fmla="*/ 360 h 1082"/>
                <a:gd name="T2" fmla="*/ 576 w 1067"/>
                <a:gd name="T3" fmla="*/ 240 h 1082"/>
                <a:gd name="T4" fmla="*/ 720 w 1067"/>
                <a:gd name="T5" fmla="*/ 216 h 1082"/>
                <a:gd name="T6" fmla="*/ 768 w 1067"/>
                <a:gd name="T7" fmla="*/ 312 h 1082"/>
                <a:gd name="T8" fmla="*/ 792 w 1067"/>
                <a:gd name="T9" fmla="*/ 360 h 1082"/>
                <a:gd name="T10" fmla="*/ 768 w 1067"/>
                <a:gd name="T11" fmla="*/ 480 h 1082"/>
                <a:gd name="T12" fmla="*/ 624 w 1067"/>
                <a:gd name="T13" fmla="*/ 432 h 1082"/>
                <a:gd name="T14" fmla="*/ 552 w 1067"/>
                <a:gd name="T15" fmla="*/ 456 h 1082"/>
                <a:gd name="T16" fmla="*/ 600 w 1067"/>
                <a:gd name="T17" fmla="*/ 816 h 1082"/>
                <a:gd name="T18" fmla="*/ 864 w 1067"/>
                <a:gd name="T19" fmla="*/ 864 h 1082"/>
                <a:gd name="T20" fmla="*/ 912 w 1067"/>
                <a:gd name="T21" fmla="*/ 888 h 1082"/>
                <a:gd name="T22" fmla="*/ 648 w 1067"/>
                <a:gd name="T23" fmla="*/ 960 h 1082"/>
                <a:gd name="T24" fmla="*/ 336 w 1067"/>
                <a:gd name="T25" fmla="*/ 864 h 1082"/>
                <a:gd name="T26" fmla="*/ 120 w 1067"/>
                <a:gd name="T27" fmla="*/ 768 h 1082"/>
                <a:gd name="T28" fmla="*/ 0 w 1067"/>
                <a:gd name="T29" fmla="*/ 624 h 1082"/>
                <a:gd name="T30" fmla="*/ 24 w 1067"/>
                <a:gd name="T31" fmla="*/ 576 h 1082"/>
                <a:gd name="T32" fmla="*/ 216 w 1067"/>
                <a:gd name="T33" fmla="*/ 624 h 1082"/>
                <a:gd name="T34" fmla="*/ 288 w 1067"/>
                <a:gd name="T35" fmla="*/ 696 h 1082"/>
                <a:gd name="T36" fmla="*/ 312 w 1067"/>
                <a:gd name="T37" fmla="*/ 744 h 1082"/>
                <a:gd name="T38" fmla="*/ 408 w 1067"/>
                <a:gd name="T39" fmla="*/ 792 h 1082"/>
                <a:gd name="T40" fmla="*/ 456 w 1067"/>
                <a:gd name="T41" fmla="*/ 816 h 1082"/>
                <a:gd name="T42" fmla="*/ 480 w 1067"/>
                <a:gd name="T43" fmla="*/ 504 h 1082"/>
                <a:gd name="T44" fmla="*/ 432 w 1067"/>
                <a:gd name="T45" fmla="*/ 408 h 1082"/>
                <a:gd name="T46" fmla="*/ 336 w 1067"/>
                <a:gd name="T47" fmla="*/ 360 h 1082"/>
                <a:gd name="T48" fmla="*/ 312 w 1067"/>
                <a:gd name="T49" fmla="*/ 528 h 1082"/>
                <a:gd name="T50" fmla="*/ 384 w 1067"/>
                <a:gd name="T51" fmla="*/ 696 h 1082"/>
                <a:gd name="T52" fmla="*/ 480 w 1067"/>
                <a:gd name="T53" fmla="*/ 816 h 1082"/>
                <a:gd name="T54" fmla="*/ 624 w 1067"/>
                <a:gd name="T55" fmla="*/ 792 h 1082"/>
                <a:gd name="T56" fmla="*/ 648 w 1067"/>
                <a:gd name="T57" fmla="*/ 744 h 1082"/>
                <a:gd name="T58" fmla="*/ 624 w 1067"/>
                <a:gd name="T59" fmla="*/ 552 h 1082"/>
                <a:gd name="T60" fmla="*/ 504 w 1067"/>
                <a:gd name="T61" fmla="*/ 336 h 1082"/>
                <a:gd name="T62" fmla="*/ 480 w 1067"/>
                <a:gd name="T63" fmla="*/ 264 h 1082"/>
                <a:gd name="T64" fmla="*/ 432 w 1067"/>
                <a:gd name="T65" fmla="*/ 240 h 1082"/>
                <a:gd name="T66" fmla="*/ 336 w 1067"/>
                <a:gd name="T67" fmla="*/ 168 h 1082"/>
                <a:gd name="T68" fmla="*/ 336 w 1067"/>
                <a:gd name="T69" fmla="*/ 72 h 1082"/>
                <a:gd name="T70" fmla="*/ 432 w 1067"/>
                <a:gd name="T71" fmla="*/ 24 h 1082"/>
                <a:gd name="T72" fmla="*/ 480 w 1067"/>
                <a:gd name="T73" fmla="*/ 0 h 1082"/>
                <a:gd name="T74" fmla="*/ 552 w 1067"/>
                <a:gd name="T75" fmla="*/ 120 h 1082"/>
                <a:gd name="T76" fmla="*/ 576 w 1067"/>
                <a:gd name="T77" fmla="*/ 216 h 108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67"/>
                <a:gd name="T118" fmla="*/ 0 h 1082"/>
                <a:gd name="T119" fmla="*/ 1067 w 1067"/>
                <a:gd name="T120" fmla="*/ 1082 h 108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67" h="1082">
                  <a:moveTo>
                    <a:pt x="456" y="360"/>
                  </a:moveTo>
                  <a:cubicBezTo>
                    <a:pt x="512" y="304"/>
                    <a:pt x="507" y="274"/>
                    <a:pt x="576" y="240"/>
                  </a:cubicBezTo>
                  <a:cubicBezTo>
                    <a:pt x="607" y="178"/>
                    <a:pt x="609" y="136"/>
                    <a:pt x="720" y="216"/>
                  </a:cubicBezTo>
                  <a:cubicBezTo>
                    <a:pt x="749" y="237"/>
                    <a:pt x="752" y="280"/>
                    <a:pt x="768" y="312"/>
                  </a:cubicBezTo>
                  <a:cubicBezTo>
                    <a:pt x="776" y="328"/>
                    <a:pt x="792" y="360"/>
                    <a:pt x="792" y="360"/>
                  </a:cubicBezTo>
                  <a:cubicBezTo>
                    <a:pt x="784" y="400"/>
                    <a:pt x="800" y="455"/>
                    <a:pt x="768" y="480"/>
                  </a:cubicBezTo>
                  <a:cubicBezTo>
                    <a:pt x="746" y="497"/>
                    <a:pt x="652" y="446"/>
                    <a:pt x="624" y="432"/>
                  </a:cubicBezTo>
                  <a:cubicBezTo>
                    <a:pt x="600" y="440"/>
                    <a:pt x="556" y="431"/>
                    <a:pt x="552" y="456"/>
                  </a:cubicBezTo>
                  <a:cubicBezTo>
                    <a:pt x="535" y="576"/>
                    <a:pt x="514" y="730"/>
                    <a:pt x="600" y="816"/>
                  </a:cubicBezTo>
                  <a:cubicBezTo>
                    <a:pt x="663" y="879"/>
                    <a:pt x="775" y="854"/>
                    <a:pt x="864" y="864"/>
                  </a:cubicBezTo>
                  <a:cubicBezTo>
                    <a:pt x="880" y="872"/>
                    <a:pt x="901" y="874"/>
                    <a:pt x="912" y="888"/>
                  </a:cubicBezTo>
                  <a:cubicBezTo>
                    <a:pt x="1067" y="1082"/>
                    <a:pt x="819" y="973"/>
                    <a:pt x="648" y="960"/>
                  </a:cubicBezTo>
                  <a:cubicBezTo>
                    <a:pt x="539" y="938"/>
                    <a:pt x="439" y="905"/>
                    <a:pt x="336" y="864"/>
                  </a:cubicBezTo>
                  <a:cubicBezTo>
                    <a:pt x="281" y="842"/>
                    <a:pt x="160" y="808"/>
                    <a:pt x="120" y="768"/>
                  </a:cubicBezTo>
                  <a:cubicBezTo>
                    <a:pt x="72" y="720"/>
                    <a:pt x="48" y="672"/>
                    <a:pt x="0" y="624"/>
                  </a:cubicBezTo>
                  <a:cubicBezTo>
                    <a:pt x="8" y="608"/>
                    <a:pt x="6" y="579"/>
                    <a:pt x="24" y="576"/>
                  </a:cubicBezTo>
                  <a:cubicBezTo>
                    <a:pt x="63" y="570"/>
                    <a:pt x="171" y="609"/>
                    <a:pt x="216" y="624"/>
                  </a:cubicBezTo>
                  <a:cubicBezTo>
                    <a:pt x="280" y="752"/>
                    <a:pt x="192" y="600"/>
                    <a:pt x="288" y="696"/>
                  </a:cubicBezTo>
                  <a:cubicBezTo>
                    <a:pt x="301" y="709"/>
                    <a:pt x="298" y="733"/>
                    <a:pt x="312" y="744"/>
                  </a:cubicBezTo>
                  <a:cubicBezTo>
                    <a:pt x="340" y="766"/>
                    <a:pt x="376" y="776"/>
                    <a:pt x="408" y="792"/>
                  </a:cubicBezTo>
                  <a:cubicBezTo>
                    <a:pt x="424" y="800"/>
                    <a:pt x="456" y="816"/>
                    <a:pt x="456" y="816"/>
                  </a:cubicBezTo>
                  <a:cubicBezTo>
                    <a:pt x="585" y="752"/>
                    <a:pt x="535" y="795"/>
                    <a:pt x="480" y="504"/>
                  </a:cubicBezTo>
                  <a:cubicBezTo>
                    <a:pt x="473" y="469"/>
                    <a:pt x="464" y="424"/>
                    <a:pt x="432" y="408"/>
                  </a:cubicBezTo>
                  <a:cubicBezTo>
                    <a:pt x="400" y="392"/>
                    <a:pt x="336" y="360"/>
                    <a:pt x="336" y="360"/>
                  </a:cubicBezTo>
                  <a:cubicBezTo>
                    <a:pt x="246" y="405"/>
                    <a:pt x="280" y="369"/>
                    <a:pt x="312" y="528"/>
                  </a:cubicBezTo>
                  <a:cubicBezTo>
                    <a:pt x="339" y="664"/>
                    <a:pt x="321" y="586"/>
                    <a:pt x="384" y="696"/>
                  </a:cubicBezTo>
                  <a:cubicBezTo>
                    <a:pt x="451" y="814"/>
                    <a:pt x="394" y="773"/>
                    <a:pt x="480" y="816"/>
                  </a:cubicBezTo>
                  <a:cubicBezTo>
                    <a:pt x="528" y="808"/>
                    <a:pt x="579" y="811"/>
                    <a:pt x="624" y="792"/>
                  </a:cubicBezTo>
                  <a:cubicBezTo>
                    <a:pt x="640" y="785"/>
                    <a:pt x="648" y="762"/>
                    <a:pt x="648" y="744"/>
                  </a:cubicBezTo>
                  <a:cubicBezTo>
                    <a:pt x="648" y="680"/>
                    <a:pt x="636" y="615"/>
                    <a:pt x="624" y="552"/>
                  </a:cubicBezTo>
                  <a:cubicBezTo>
                    <a:pt x="608" y="465"/>
                    <a:pt x="564" y="396"/>
                    <a:pt x="504" y="336"/>
                  </a:cubicBezTo>
                  <a:cubicBezTo>
                    <a:pt x="496" y="312"/>
                    <a:pt x="495" y="284"/>
                    <a:pt x="480" y="264"/>
                  </a:cubicBezTo>
                  <a:cubicBezTo>
                    <a:pt x="469" y="250"/>
                    <a:pt x="446" y="251"/>
                    <a:pt x="432" y="240"/>
                  </a:cubicBezTo>
                  <a:cubicBezTo>
                    <a:pt x="311" y="149"/>
                    <a:pt x="452" y="226"/>
                    <a:pt x="336" y="168"/>
                  </a:cubicBezTo>
                  <a:cubicBezTo>
                    <a:pt x="318" y="131"/>
                    <a:pt x="290" y="109"/>
                    <a:pt x="336" y="72"/>
                  </a:cubicBezTo>
                  <a:cubicBezTo>
                    <a:pt x="364" y="50"/>
                    <a:pt x="400" y="40"/>
                    <a:pt x="432" y="24"/>
                  </a:cubicBezTo>
                  <a:cubicBezTo>
                    <a:pt x="448" y="16"/>
                    <a:pt x="480" y="0"/>
                    <a:pt x="480" y="0"/>
                  </a:cubicBezTo>
                  <a:cubicBezTo>
                    <a:pt x="540" y="60"/>
                    <a:pt x="527" y="33"/>
                    <a:pt x="552" y="120"/>
                  </a:cubicBezTo>
                  <a:cubicBezTo>
                    <a:pt x="561" y="152"/>
                    <a:pt x="576" y="216"/>
                    <a:pt x="576" y="216"/>
                  </a:cubicBezTo>
                </a:path>
              </a:pathLst>
            </a:custGeom>
            <a:noFill/>
            <a:ln w="28575">
              <a:solidFill>
                <a:srgbClr val="FF8409"/>
              </a:solidFill>
              <a:round/>
              <a:headEnd/>
              <a:tailEnd/>
            </a:ln>
          </p:spPr>
          <p:txBody>
            <a:bodyPr wrap="none" anchor="ctr"/>
            <a:lstStyle/>
            <a:p>
              <a:endParaRPr lang="en-US" dirty="0"/>
            </a:p>
          </p:txBody>
        </p:sp>
      </p:grpSp>
      <p:sp>
        <p:nvSpPr>
          <p:cNvPr id="383001" name="Rectangle 25" descr="Text Frame: Mean size = 50-150 nm &#10;"/>
          <p:cNvSpPr>
            <a:spLocks noChangeArrowheads="1"/>
          </p:cNvSpPr>
          <p:nvPr/>
        </p:nvSpPr>
        <p:spPr bwMode="auto">
          <a:xfrm>
            <a:off x="1600201" y="1909511"/>
            <a:ext cx="2297113" cy="708528"/>
          </a:xfrm>
          <a:prstGeom prst="rect">
            <a:avLst/>
          </a:prstGeom>
          <a:noFill/>
          <a:ln w="9525">
            <a:noFill/>
            <a:miter lim="800000"/>
            <a:headEnd/>
            <a:tailEnd/>
          </a:ln>
          <a:effectLst/>
        </p:spPr>
        <p:txBody>
          <a:bodyPr wrap="square" lIns="92075" tIns="46038" rIns="92075" bIns="46038">
            <a:spAutoFit/>
          </a:bodyPr>
          <a:lstStyle/>
          <a:p>
            <a:pPr>
              <a:defRPr/>
            </a:pPr>
            <a:r>
              <a:rPr lang="en-US" sz="2000" b="1" dirty="0">
                <a:solidFill>
                  <a:srgbClr val="000066"/>
                </a:solidFill>
                <a:latin typeface="Arial" pitchFamily="34" charset="0"/>
                <a:cs typeface="Arial" pitchFamily="34" charset="0"/>
              </a:rPr>
              <a:t>Mean size:50-150 nm</a:t>
            </a:r>
          </a:p>
        </p:txBody>
      </p:sp>
      <p:sp>
        <p:nvSpPr>
          <p:cNvPr id="383002" name="Line 26"/>
          <p:cNvSpPr>
            <a:spLocks noChangeShapeType="1"/>
          </p:cNvSpPr>
          <p:nvPr/>
        </p:nvSpPr>
        <p:spPr bwMode="auto">
          <a:xfrm>
            <a:off x="3148013" y="2495550"/>
            <a:ext cx="812800" cy="0"/>
          </a:xfrm>
          <a:prstGeom prst="line">
            <a:avLst/>
          </a:prstGeom>
          <a:noFill/>
          <a:ln w="28575">
            <a:solidFill>
              <a:srgbClr val="FFFF00"/>
            </a:solidFill>
            <a:round/>
            <a:headEnd/>
            <a:tailEnd/>
          </a:ln>
          <a:effectLst>
            <a:outerShdw dist="35921" dir="2700000" algn="ctr" rotWithShape="0">
              <a:schemeClr val="bg2"/>
            </a:outerShdw>
          </a:effectLst>
        </p:spPr>
        <p:txBody>
          <a:bodyPr wrap="none" anchor="ctr"/>
          <a:lstStyle/>
          <a:p>
            <a:pPr>
              <a:defRPr/>
            </a:pPr>
            <a:endParaRPr lang="en-US" dirty="0"/>
          </a:p>
        </p:txBody>
      </p:sp>
      <p:sp>
        <p:nvSpPr>
          <p:cNvPr id="383003" name="Line 27"/>
          <p:cNvSpPr>
            <a:spLocks noChangeShapeType="1"/>
          </p:cNvSpPr>
          <p:nvPr/>
        </p:nvSpPr>
        <p:spPr bwMode="auto">
          <a:xfrm>
            <a:off x="3562350" y="2495550"/>
            <a:ext cx="0" cy="2133600"/>
          </a:xfrm>
          <a:prstGeom prst="line">
            <a:avLst/>
          </a:prstGeom>
          <a:noFill/>
          <a:ln w="28575">
            <a:solidFill>
              <a:srgbClr val="FFFF00"/>
            </a:solidFill>
            <a:round/>
            <a:headEnd type="arrow" w="med" len="med"/>
            <a:tailEnd type="arrow" w="med" len="med"/>
          </a:ln>
          <a:effectLst>
            <a:outerShdw dist="35921" dir="2700000" algn="ctr" rotWithShape="0">
              <a:schemeClr val="bg2"/>
            </a:outerShdw>
          </a:effectLst>
        </p:spPr>
        <p:txBody>
          <a:bodyPr wrap="none" anchor="ctr"/>
          <a:lstStyle/>
          <a:p>
            <a:pPr>
              <a:defRPr/>
            </a:pPr>
            <a:endParaRPr lang="en-US" dirty="0"/>
          </a:p>
        </p:txBody>
      </p:sp>
      <p:sp>
        <p:nvSpPr>
          <p:cNvPr id="383004" name="Line 28"/>
          <p:cNvSpPr>
            <a:spLocks noChangeShapeType="1"/>
          </p:cNvSpPr>
          <p:nvPr/>
        </p:nvSpPr>
        <p:spPr bwMode="auto">
          <a:xfrm>
            <a:off x="3148013" y="4586288"/>
            <a:ext cx="812800" cy="0"/>
          </a:xfrm>
          <a:prstGeom prst="line">
            <a:avLst/>
          </a:prstGeom>
          <a:noFill/>
          <a:ln w="28575">
            <a:solidFill>
              <a:srgbClr val="FFFF00"/>
            </a:solidFill>
            <a:round/>
            <a:headEnd/>
            <a:tailEnd/>
          </a:ln>
          <a:effectLst>
            <a:outerShdw dist="35921" dir="2700000" algn="ctr" rotWithShape="0">
              <a:schemeClr val="bg2"/>
            </a:outerShdw>
          </a:effectLst>
        </p:spPr>
        <p:txBody>
          <a:bodyPr wrap="none" anchor="ctr"/>
          <a:lstStyle/>
          <a:p>
            <a:pPr>
              <a:defRPr/>
            </a:pPr>
            <a:endParaRPr lang="en-US" dirty="0"/>
          </a:p>
        </p:txBody>
      </p:sp>
      <p:sp>
        <p:nvSpPr>
          <p:cNvPr id="383005" name="Line 29"/>
          <p:cNvSpPr>
            <a:spLocks noChangeShapeType="1"/>
          </p:cNvSpPr>
          <p:nvPr/>
        </p:nvSpPr>
        <p:spPr bwMode="auto">
          <a:xfrm flipV="1">
            <a:off x="3259138" y="3765550"/>
            <a:ext cx="1776412" cy="1862138"/>
          </a:xfrm>
          <a:prstGeom prst="line">
            <a:avLst/>
          </a:prstGeom>
          <a:noFill/>
          <a:ln w="38100">
            <a:solidFill>
              <a:srgbClr val="FFFF00"/>
            </a:solidFill>
            <a:round/>
            <a:headEnd/>
            <a:tailEnd type="triangle" w="med" len="med"/>
          </a:ln>
          <a:effectLst>
            <a:outerShdw dist="35921" dir="2700000" algn="ctr" rotWithShape="0">
              <a:schemeClr val="bg2"/>
            </a:outerShdw>
          </a:effectLst>
        </p:spPr>
        <p:txBody>
          <a:bodyPr wrap="none" anchor="ctr"/>
          <a:lstStyle/>
          <a:p>
            <a:pPr>
              <a:defRPr/>
            </a:pPr>
            <a:endParaRPr lang="en-US" dirty="0"/>
          </a:p>
        </p:txBody>
      </p:sp>
      <p:sp>
        <p:nvSpPr>
          <p:cNvPr id="383006" name="Line 30"/>
          <p:cNvSpPr>
            <a:spLocks noChangeShapeType="1"/>
          </p:cNvSpPr>
          <p:nvPr/>
        </p:nvSpPr>
        <p:spPr bwMode="auto">
          <a:xfrm>
            <a:off x="3621088" y="1646239"/>
            <a:ext cx="812800" cy="617537"/>
          </a:xfrm>
          <a:prstGeom prst="line">
            <a:avLst/>
          </a:prstGeom>
          <a:noFill/>
          <a:ln w="38100">
            <a:solidFill>
              <a:srgbClr val="FFFF00"/>
            </a:solidFill>
            <a:round/>
            <a:headEnd/>
            <a:tailEnd type="triangle" w="med" len="med"/>
          </a:ln>
          <a:effectLst>
            <a:outerShdw dist="35921" dir="2700000" algn="ctr" rotWithShape="0">
              <a:schemeClr val="bg2"/>
            </a:outerShdw>
          </a:effectLst>
        </p:spPr>
        <p:txBody>
          <a:bodyPr wrap="none" anchor="ctr"/>
          <a:lstStyle/>
          <a:p>
            <a:pPr>
              <a:defRPr/>
            </a:pPr>
            <a:endParaRPr lang="en-US" dirty="0"/>
          </a:p>
        </p:txBody>
      </p:sp>
      <p:grpSp>
        <p:nvGrpSpPr>
          <p:cNvPr id="3" name="Group 31" descr="Short Description: Concentration dependent dissociation into individual drug-bound albumin molecules &#10;Long Description:  &#10;"/>
          <p:cNvGrpSpPr>
            <a:grpSpLocks/>
          </p:cNvGrpSpPr>
          <p:nvPr/>
        </p:nvGrpSpPr>
        <p:grpSpPr bwMode="auto">
          <a:xfrm>
            <a:off x="7262813" y="4487864"/>
            <a:ext cx="2984500" cy="2033587"/>
            <a:chOff x="3158" y="1730"/>
            <a:chExt cx="1880" cy="1281"/>
          </a:xfrm>
        </p:grpSpPr>
        <p:sp>
          <p:nvSpPr>
            <p:cNvPr id="15379" name="Freeform 32"/>
            <p:cNvSpPr>
              <a:spLocks/>
            </p:cNvSpPr>
            <p:nvPr/>
          </p:nvSpPr>
          <p:spPr bwMode="auto">
            <a:xfrm>
              <a:off x="4550" y="2162"/>
              <a:ext cx="284" cy="212"/>
            </a:xfrm>
            <a:custGeom>
              <a:avLst/>
              <a:gdLst>
                <a:gd name="T0" fmla="*/ 98 w 284"/>
                <a:gd name="T1" fmla="*/ 102 h 212"/>
                <a:gd name="T2" fmla="*/ 200 w 284"/>
                <a:gd name="T3" fmla="*/ 46 h 212"/>
                <a:gd name="T4" fmla="*/ 211 w 284"/>
                <a:gd name="T5" fmla="*/ 159 h 212"/>
                <a:gd name="T6" fmla="*/ 189 w 284"/>
                <a:gd name="T7" fmla="*/ 125 h 212"/>
                <a:gd name="T8" fmla="*/ 166 w 284"/>
                <a:gd name="T9" fmla="*/ 57 h 212"/>
                <a:gd name="T10" fmla="*/ 87 w 284"/>
                <a:gd name="T11" fmla="*/ 68 h 212"/>
                <a:gd name="T12" fmla="*/ 19 w 284"/>
                <a:gd name="T13" fmla="*/ 91 h 212"/>
                <a:gd name="T14" fmla="*/ 76 w 284"/>
                <a:gd name="T15" fmla="*/ 170 h 212"/>
                <a:gd name="T16" fmla="*/ 155 w 284"/>
                <a:gd name="T17" fmla="*/ 159 h 212"/>
                <a:gd name="T18" fmla="*/ 110 w 284"/>
                <a:gd name="T19" fmla="*/ 68 h 212"/>
                <a:gd name="T20" fmla="*/ 76 w 284"/>
                <a:gd name="T21" fmla="*/ 79 h 212"/>
                <a:gd name="T22" fmla="*/ 64 w 284"/>
                <a:gd name="T23" fmla="*/ 113 h 212"/>
                <a:gd name="T24" fmla="*/ 211 w 284"/>
                <a:gd name="T25" fmla="*/ 0 h 212"/>
                <a:gd name="T26" fmla="*/ 268 w 284"/>
                <a:gd name="T27" fmla="*/ 136 h 212"/>
                <a:gd name="T28" fmla="*/ 279 w 284"/>
                <a:gd name="T29" fmla="*/ 170 h 212"/>
                <a:gd name="T30" fmla="*/ 166 w 284"/>
                <a:gd name="T31" fmla="*/ 181 h 212"/>
                <a:gd name="T32" fmla="*/ 53 w 284"/>
                <a:gd name="T33" fmla="*/ 159 h 2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212"/>
                <a:gd name="T53" fmla="*/ 284 w 284"/>
                <a:gd name="T54" fmla="*/ 212 h 2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212">
                  <a:moveTo>
                    <a:pt x="98" y="102"/>
                  </a:moveTo>
                  <a:cubicBezTo>
                    <a:pt x="176" y="50"/>
                    <a:pt x="140" y="65"/>
                    <a:pt x="200" y="46"/>
                  </a:cubicBezTo>
                  <a:cubicBezTo>
                    <a:pt x="225" y="82"/>
                    <a:pt x="252" y="104"/>
                    <a:pt x="211" y="159"/>
                  </a:cubicBezTo>
                  <a:cubicBezTo>
                    <a:pt x="203" y="170"/>
                    <a:pt x="194" y="137"/>
                    <a:pt x="189" y="125"/>
                  </a:cubicBezTo>
                  <a:cubicBezTo>
                    <a:pt x="179" y="103"/>
                    <a:pt x="166" y="57"/>
                    <a:pt x="166" y="57"/>
                  </a:cubicBezTo>
                  <a:cubicBezTo>
                    <a:pt x="140" y="61"/>
                    <a:pt x="113" y="62"/>
                    <a:pt x="87" y="68"/>
                  </a:cubicBezTo>
                  <a:cubicBezTo>
                    <a:pt x="64" y="73"/>
                    <a:pt x="19" y="91"/>
                    <a:pt x="19" y="91"/>
                  </a:cubicBezTo>
                  <a:cubicBezTo>
                    <a:pt x="0" y="150"/>
                    <a:pt x="24" y="153"/>
                    <a:pt x="76" y="170"/>
                  </a:cubicBezTo>
                  <a:cubicBezTo>
                    <a:pt x="102" y="166"/>
                    <a:pt x="138" y="179"/>
                    <a:pt x="155" y="159"/>
                  </a:cubicBezTo>
                  <a:cubicBezTo>
                    <a:pt x="194" y="113"/>
                    <a:pt x="132" y="83"/>
                    <a:pt x="110" y="68"/>
                  </a:cubicBezTo>
                  <a:cubicBezTo>
                    <a:pt x="99" y="72"/>
                    <a:pt x="85" y="71"/>
                    <a:pt x="76" y="79"/>
                  </a:cubicBezTo>
                  <a:cubicBezTo>
                    <a:pt x="67" y="87"/>
                    <a:pt x="64" y="125"/>
                    <a:pt x="64" y="113"/>
                  </a:cubicBezTo>
                  <a:cubicBezTo>
                    <a:pt x="64" y="0"/>
                    <a:pt x="116" y="13"/>
                    <a:pt x="211" y="0"/>
                  </a:cubicBezTo>
                  <a:cubicBezTo>
                    <a:pt x="242" y="45"/>
                    <a:pt x="237" y="91"/>
                    <a:pt x="268" y="136"/>
                  </a:cubicBezTo>
                  <a:cubicBezTo>
                    <a:pt x="272" y="147"/>
                    <a:pt x="284" y="159"/>
                    <a:pt x="279" y="170"/>
                  </a:cubicBezTo>
                  <a:cubicBezTo>
                    <a:pt x="262" y="212"/>
                    <a:pt x="181" y="183"/>
                    <a:pt x="166" y="181"/>
                  </a:cubicBezTo>
                  <a:cubicBezTo>
                    <a:pt x="142" y="106"/>
                    <a:pt x="141" y="159"/>
                    <a:pt x="53" y="159"/>
                  </a:cubicBezTo>
                </a:path>
              </a:pathLst>
            </a:custGeom>
            <a:noFill/>
            <a:ln w="19050">
              <a:solidFill>
                <a:srgbClr val="FFFFFF"/>
              </a:solidFill>
              <a:round/>
              <a:headEnd/>
              <a:tailEnd/>
            </a:ln>
          </p:spPr>
          <p:txBody>
            <a:bodyPr/>
            <a:lstStyle/>
            <a:p>
              <a:endParaRPr lang="en-US" dirty="0"/>
            </a:p>
          </p:txBody>
        </p:sp>
        <p:sp>
          <p:nvSpPr>
            <p:cNvPr id="15380" name="Freeform 33"/>
            <p:cNvSpPr>
              <a:spLocks/>
            </p:cNvSpPr>
            <p:nvPr/>
          </p:nvSpPr>
          <p:spPr bwMode="auto">
            <a:xfrm>
              <a:off x="4355" y="2509"/>
              <a:ext cx="284" cy="212"/>
            </a:xfrm>
            <a:custGeom>
              <a:avLst/>
              <a:gdLst>
                <a:gd name="T0" fmla="*/ 98 w 284"/>
                <a:gd name="T1" fmla="*/ 102 h 212"/>
                <a:gd name="T2" fmla="*/ 200 w 284"/>
                <a:gd name="T3" fmla="*/ 46 h 212"/>
                <a:gd name="T4" fmla="*/ 211 w 284"/>
                <a:gd name="T5" fmla="*/ 159 h 212"/>
                <a:gd name="T6" fmla="*/ 189 w 284"/>
                <a:gd name="T7" fmla="*/ 125 h 212"/>
                <a:gd name="T8" fmla="*/ 166 w 284"/>
                <a:gd name="T9" fmla="*/ 57 h 212"/>
                <a:gd name="T10" fmla="*/ 87 w 284"/>
                <a:gd name="T11" fmla="*/ 68 h 212"/>
                <a:gd name="T12" fmla="*/ 19 w 284"/>
                <a:gd name="T13" fmla="*/ 91 h 212"/>
                <a:gd name="T14" fmla="*/ 76 w 284"/>
                <a:gd name="T15" fmla="*/ 170 h 212"/>
                <a:gd name="T16" fmla="*/ 155 w 284"/>
                <a:gd name="T17" fmla="*/ 159 h 212"/>
                <a:gd name="T18" fmla="*/ 110 w 284"/>
                <a:gd name="T19" fmla="*/ 68 h 212"/>
                <a:gd name="T20" fmla="*/ 76 w 284"/>
                <a:gd name="T21" fmla="*/ 79 h 212"/>
                <a:gd name="T22" fmla="*/ 64 w 284"/>
                <a:gd name="T23" fmla="*/ 113 h 212"/>
                <a:gd name="T24" fmla="*/ 211 w 284"/>
                <a:gd name="T25" fmla="*/ 0 h 212"/>
                <a:gd name="T26" fmla="*/ 268 w 284"/>
                <a:gd name="T27" fmla="*/ 136 h 212"/>
                <a:gd name="T28" fmla="*/ 279 w 284"/>
                <a:gd name="T29" fmla="*/ 170 h 212"/>
                <a:gd name="T30" fmla="*/ 166 w 284"/>
                <a:gd name="T31" fmla="*/ 181 h 212"/>
                <a:gd name="T32" fmla="*/ 53 w 284"/>
                <a:gd name="T33" fmla="*/ 159 h 2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212"/>
                <a:gd name="T53" fmla="*/ 284 w 284"/>
                <a:gd name="T54" fmla="*/ 212 h 2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212">
                  <a:moveTo>
                    <a:pt x="98" y="102"/>
                  </a:moveTo>
                  <a:cubicBezTo>
                    <a:pt x="176" y="50"/>
                    <a:pt x="140" y="65"/>
                    <a:pt x="200" y="46"/>
                  </a:cubicBezTo>
                  <a:cubicBezTo>
                    <a:pt x="225" y="82"/>
                    <a:pt x="252" y="104"/>
                    <a:pt x="211" y="159"/>
                  </a:cubicBezTo>
                  <a:cubicBezTo>
                    <a:pt x="203" y="170"/>
                    <a:pt x="194" y="137"/>
                    <a:pt x="189" y="125"/>
                  </a:cubicBezTo>
                  <a:cubicBezTo>
                    <a:pt x="179" y="103"/>
                    <a:pt x="166" y="57"/>
                    <a:pt x="166" y="57"/>
                  </a:cubicBezTo>
                  <a:cubicBezTo>
                    <a:pt x="140" y="61"/>
                    <a:pt x="113" y="62"/>
                    <a:pt x="87" y="68"/>
                  </a:cubicBezTo>
                  <a:cubicBezTo>
                    <a:pt x="64" y="73"/>
                    <a:pt x="19" y="91"/>
                    <a:pt x="19" y="91"/>
                  </a:cubicBezTo>
                  <a:cubicBezTo>
                    <a:pt x="0" y="150"/>
                    <a:pt x="24" y="153"/>
                    <a:pt x="76" y="170"/>
                  </a:cubicBezTo>
                  <a:cubicBezTo>
                    <a:pt x="102" y="166"/>
                    <a:pt x="138" y="179"/>
                    <a:pt x="155" y="159"/>
                  </a:cubicBezTo>
                  <a:cubicBezTo>
                    <a:pt x="194" y="113"/>
                    <a:pt x="132" y="83"/>
                    <a:pt x="110" y="68"/>
                  </a:cubicBezTo>
                  <a:cubicBezTo>
                    <a:pt x="99" y="72"/>
                    <a:pt x="85" y="71"/>
                    <a:pt x="76" y="79"/>
                  </a:cubicBezTo>
                  <a:cubicBezTo>
                    <a:pt x="67" y="87"/>
                    <a:pt x="64" y="125"/>
                    <a:pt x="64" y="113"/>
                  </a:cubicBezTo>
                  <a:cubicBezTo>
                    <a:pt x="64" y="0"/>
                    <a:pt x="116" y="13"/>
                    <a:pt x="211" y="0"/>
                  </a:cubicBezTo>
                  <a:cubicBezTo>
                    <a:pt x="242" y="45"/>
                    <a:pt x="237" y="91"/>
                    <a:pt x="268" y="136"/>
                  </a:cubicBezTo>
                  <a:cubicBezTo>
                    <a:pt x="272" y="147"/>
                    <a:pt x="284" y="159"/>
                    <a:pt x="279" y="170"/>
                  </a:cubicBezTo>
                  <a:cubicBezTo>
                    <a:pt x="262" y="212"/>
                    <a:pt x="181" y="183"/>
                    <a:pt x="166" y="181"/>
                  </a:cubicBezTo>
                  <a:cubicBezTo>
                    <a:pt x="142" y="106"/>
                    <a:pt x="141" y="159"/>
                    <a:pt x="53" y="159"/>
                  </a:cubicBezTo>
                </a:path>
              </a:pathLst>
            </a:custGeom>
            <a:noFill/>
            <a:ln w="19050">
              <a:solidFill>
                <a:srgbClr val="FFFFFF"/>
              </a:solidFill>
              <a:round/>
              <a:headEnd/>
              <a:tailEnd/>
            </a:ln>
          </p:spPr>
          <p:txBody>
            <a:bodyPr/>
            <a:lstStyle/>
            <a:p>
              <a:endParaRPr lang="en-US" dirty="0"/>
            </a:p>
          </p:txBody>
        </p:sp>
        <p:sp>
          <p:nvSpPr>
            <p:cNvPr id="15381" name="Freeform 34"/>
            <p:cNvSpPr>
              <a:spLocks/>
            </p:cNvSpPr>
            <p:nvPr/>
          </p:nvSpPr>
          <p:spPr bwMode="auto">
            <a:xfrm>
              <a:off x="3830" y="2306"/>
              <a:ext cx="284" cy="212"/>
            </a:xfrm>
            <a:custGeom>
              <a:avLst/>
              <a:gdLst>
                <a:gd name="T0" fmla="*/ 98 w 284"/>
                <a:gd name="T1" fmla="*/ 102 h 212"/>
                <a:gd name="T2" fmla="*/ 200 w 284"/>
                <a:gd name="T3" fmla="*/ 46 h 212"/>
                <a:gd name="T4" fmla="*/ 211 w 284"/>
                <a:gd name="T5" fmla="*/ 159 h 212"/>
                <a:gd name="T6" fmla="*/ 189 w 284"/>
                <a:gd name="T7" fmla="*/ 125 h 212"/>
                <a:gd name="T8" fmla="*/ 166 w 284"/>
                <a:gd name="T9" fmla="*/ 57 h 212"/>
                <a:gd name="T10" fmla="*/ 87 w 284"/>
                <a:gd name="T11" fmla="*/ 68 h 212"/>
                <a:gd name="T12" fmla="*/ 19 w 284"/>
                <a:gd name="T13" fmla="*/ 91 h 212"/>
                <a:gd name="T14" fmla="*/ 76 w 284"/>
                <a:gd name="T15" fmla="*/ 170 h 212"/>
                <a:gd name="T16" fmla="*/ 155 w 284"/>
                <a:gd name="T17" fmla="*/ 159 h 212"/>
                <a:gd name="T18" fmla="*/ 110 w 284"/>
                <a:gd name="T19" fmla="*/ 68 h 212"/>
                <a:gd name="T20" fmla="*/ 76 w 284"/>
                <a:gd name="T21" fmla="*/ 79 h 212"/>
                <a:gd name="T22" fmla="*/ 64 w 284"/>
                <a:gd name="T23" fmla="*/ 113 h 212"/>
                <a:gd name="T24" fmla="*/ 211 w 284"/>
                <a:gd name="T25" fmla="*/ 0 h 212"/>
                <a:gd name="T26" fmla="*/ 268 w 284"/>
                <a:gd name="T27" fmla="*/ 136 h 212"/>
                <a:gd name="T28" fmla="*/ 279 w 284"/>
                <a:gd name="T29" fmla="*/ 170 h 212"/>
                <a:gd name="T30" fmla="*/ 166 w 284"/>
                <a:gd name="T31" fmla="*/ 181 h 212"/>
                <a:gd name="T32" fmla="*/ 53 w 284"/>
                <a:gd name="T33" fmla="*/ 159 h 2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212"/>
                <a:gd name="T53" fmla="*/ 284 w 284"/>
                <a:gd name="T54" fmla="*/ 212 h 2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212">
                  <a:moveTo>
                    <a:pt x="98" y="102"/>
                  </a:moveTo>
                  <a:cubicBezTo>
                    <a:pt x="176" y="50"/>
                    <a:pt x="140" y="65"/>
                    <a:pt x="200" y="46"/>
                  </a:cubicBezTo>
                  <a:cubicBezTo>
                    <a:pt x="225" y="82"/>
                    <a:pt x="252" y="104"/>
                    <a:pt x="211" y="159"/>
                  </a:cubicBezTo>
                  <a:cubicBezTo>
                    <a:pt x="203" y="170"/>
                    <a:pt x="194" y="137"/>
                    <a:pt x="189" y="125"/>
                  </a:cubicBezTo>
                  <a:cubicBezTo>
                    <a:pt x="179" y="103"/>
                    <a:pt x="166" y="57"/>
                    <a:pt x="166" y="57"/>
                  </a:cubicBezTo>
                  <a:cubicBezTo>
                    <a:pt x="140" y="61"/>
                    <a:pt x="113" y="62"/>
                    <a:pt x="87" y="68"/>
                  </a:cubicBezTo>
                  <a:cubicBezTo>
                    <a:pt x="64" y="73"/>
                    <a:pt x="19" y="91"/>
                    <a:pt x="19" y="91"/>
                  </a:cubicBezTo>
                  <a:cubicBezTo>
                    <a:pt x="0" y="150"/>
                    <a:pt x="24" y="153"/>
                    <a:pt x="76" y="170"/>
                  </a:cubicBezTo>
                  <a:cubicBezTo>
                    <a:pt x="102" y="166"/>
                    <a:pt x="138" y="179"/>
                    <a:pt x="155" y="159"/>
                  </a:cubicBezTo>
                  <a:cubicBezTo>
                    <a:pt x="194" y="113"/>
                    <a:pt x="132" y="83"/>
                    <a:pt x="110" y="68"/>
                  </a:cubicBezTo>
                  <a:cubicBezTo>
                    <a:pt x="99" y="72"/>
                    <a:pt x="85" y="71"/>
                    <a:pt x="76" y="79"/>
                  </a:cubicBezTo>
                  <a:cubicBezTo>
                    <a:pt x="67" y="87"/>
                    <a:pt x="64" y="125"/>
                    <a:pt x="64" y="113"/>
                  </a:cubicBezTo>
                  <a:cubicBezTo>
                    <a:pt x="64" y="0"/>
                    <a:pt x="116" y="13"/>
                    <a:pt x="211" y="0"/>
                  </a:cubicBezTo>
                  <a:cubicBezTo>
                    <a:pt x="242" y="45"/>
                    <a:pt x="237" y="91"/>
                    <a:pt x="268" y="136"/>
                  </a:cubicBezTo>
                  <a:cubicBezTo>
                    <a:pt x="272" y="147"/>
                    <a:pt x="284" y="159"/>
                    <a:pt x="279" y="170"/>
                  </a:cubicBezTo>
                  <a:cubicBezTo>
                    <a:pt x="262" y="212"/>
                    <a:pt x="181" y="183"/>
                    <a:pt x="166" y="181"/>
                  </a:cubicBezTo>
                  <a:cubicBezTo>
                    <a:pt x="142" y="106"/>
                    <a:pt x="141" y="159"/>
                    <a:pt x="53" y="159"/>
                  </a:cubicBezTo>
                </a:path>
              </a:pathLst>
            </a:custGeom>
            <a:noFill/>
            <a:ln w="19050">
              <a:solidFill>
                <a:srgbClr val="FFFFFF"/>
              </a:solidFill>
              <a:round/>
              <a:headEnd/>
              <a:tailEnd/>
            </a:ln>
          </p:spPr>
          <p:txBody>
            <a:bodyPr/>
            <a:lstStyle/>
            <a:p>
              <a:endParaRPr lang="en-US" dirty="0"/>
            </a:p>
          </p:txBody>
        </p:sp>
        <p:sp>
          <p:nvSpPr>
            <p:cNvPr id="15382" name="Freeform 35"/>
            <p:cNvSpPr>
              <a:spLocks/>
            </p:cNvSpPr>
            <p:nvPr/>
          </p:nvSpPr>
          <p:spPr bwMode="auto">
            <a:xfrm>
              <a:off x="4694" y="1826"/>
              <a:ext cx="284" cy="212"/>
            </a:xfrm>
            <a:custGeom>
              <a:avLst/>
              <a:gdLst>
                <a:gd name="T0" fmla="*/ 98 w 284"/>
                <a:gd name="T1" fmla="*/ 102 h 212"/>
                <a:gd name="T2" fmla="*/ 200 w 284"/>
                <a:gd name="T3" fmla="*/ 46 h 212"/>
                <a:gd name="T4" fmla="*/ 211 w 284"/>
                <a:gd name="T5" fmla="*/ 159 h 212"/>
                <a:gd name="T6" fmla="*/ 189 w 284"/>
                <a:gd name="T7" fmla="*/ 125 h 212"/>
                <a:gd name="T8" fmla="*/ 166 w 284"/>
                <a:gd name="T9" fmla="*/ 57 h 212"/>
                <a:gd name="T10" fmla="*/ 87 w 284"/>
                <a:gd name="T11" fmla="*/ 68 h 212"/>
                <a:gd name="T12" fmla="*/ 19 w 284"/>
                <a:gd name="T13" fmla="*/ 91 h 212"/>
                <a:gd name="T14" fmla="*/ 76 w 284"/>
                <a:gd name="T15" fmla="*/ 170 h 212"/>
                <a:gd name="T16" fmla="*/ 155 w 284"/>
                <a:gd name="T17" fmla="*/ 159 h 212"/>
                <a:gd name="T18" fmla="*/ 110 w 284"/>
                <a:gd name="T19" fmla="*/ 68 h 212"/>
                <a:gd name="T20" fmla="*/ 76 w 284"/>
                <a:gd name="T21" fmla="*/ 79 h 212"/>
                <a:gd name="T22" fmla="*/ 64 w 284"/>
                <a:gd name="T23" fmla="*/ 113 h 212"/>
                <a:gd name="T24" fmla="*/ 211 w 284"/>
                <a:gd name="T25" fmla="*/ 0 h 212"/>
                <a:gd name="T26" fmla="*/ 268 w 284"/>
                <a:gd name="T27" fmla="*/ 136 h 212"/>
                <a:gd name="T28" fmla="*/ 279 w 284"/>
                <a:gd name="T29" fmla="*/ 170 h 212"/>
                <a:gd name="T30" fmla="*/ 166 w 284"/>
                <a:gd name="T31" fmla="*/ 181 h 212"/>
                <a:gd name="T32" fmla="*/ 53 w 284"/>
                <a:gd name="T33" fmla="*/ 159 h 2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212"/>
                <a:gd name="T53" fmla="*/ 284 w 284"/>
                <a:gd name="T54" fmla="*/ 212 h 2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212">
                  <a:moveTo>
                    <a:pt x="98" y="102"/>
                  </a:moveTo>
                  <a:cubicBezTo>
                    <a:pt x="176" y="50"/>
                    <a:pt x="140" y="65"/>
                    <a:pt x="200" y="46"/>
                  </a:cubicBezTo>
                  <a:cubicBezTo>
                    <a:pt x="225" y="82"/>
                    <a:pt x="252" y="104"/>
                    <a:pt x="211" y="159"/>
                  </a:cubicBezTo>
                  <a:cubicBezTo>
                    <a:pt x="203" y="170"/>
                    <a:pt x="194" y="137"/>
                    <a:pt x="189" y="125"/>
                  </a:cubicBezTo>
                  <a:cubicBezTo>
                    <a:pt x="179" y="103"/>
                    <a:pt x="166" y="57"/>
                    <a:pt x="166" y="57"/>
                  </a:cubicBezTo>
                  <a:cubicBezTo>
                    <a:pt x="140" y="61"/>
                    <a:pt x="113" y="62"/>
                    <a:pt x="87" y="68"/>
                  </a:cubicBezTo>
                  <a:cubicBezTo>
                    <a:pt x="64" y="73"/>
                    <a:pt x="19" y="91"/>
                    <a:pt x="19" y="91"/>
                  </a:cubicBezTo>
                  <a:cubicBezTo>
                    <a:pt x="0" y="150"/>
                    <a:pt x="24" y="153"/>
                    <a:pt x="76" y="170"/>
                  </a:cubicBezTo>
                  <a:cubicBezTo>
                    <a:pt x="102" y="166"/>
                    <a:pt x="138" y="179"/>
                    <a:pt x="155" y="159"/>
                  </a:cubicBezTo>
                  <a:cubicBezTo>
                    <a:pt x="194" y="113"/>
                    <a:pt x="132" y="83"/>
                    <a:pt x="110" y="68"/>
                  </a:cubicBezTo>
                  <a:cubicBezTo>
                    <a:pt x="99" y="72"/>
                    <a:pt x="85" y="71"/>
                    <a:pt x="76" y="79"/>
                  </a:cubicBezTo>
                  <a:cubicBezTo>
                    <a:pt x="67" y="87"/>
                    <a:pt x="64" y="125"/>
                    <a:pt x="64" y="113"/>
                  </a:cubicBezTo>
                  <a:cubicBezTo>
                    <a:pt x="64" y="0"/>
                    <a:pt x="116" y="13"/>
                    <a:pt x="211" y="0"/>
                  </a:cubicBezTo>
                  <a:cubicBezTo>
                    <a:pt x="242" y="45"/>
                    <a:pt x="237" y="91"/>
                    <a:pt x="268" y="136"/>
                  </a:cubicBezTo>
                  <a:cubicBezTo>
                    <a:pt x="272" y="147"/>
                    <a:pt x="284" y="159"/>
                    <a:pt x="279" y="170"/>
                  </a:cubicBezTo>
                  <a:cubicBezTo>
                    <a:pt x="262" y="212"/>
                    <a:pt x="181" y="183"/>
                    <a:pt x="166" y="181"/>
                  </a:cubicBezTo>
                  <a:cubicBezTo>
                    <a:pt x="142" y="106"/>
                    <a:pt x="141" y="159"/>
                    <a:pt x="53" y="159"/>
                  </a:cubicBezTo>
                </a:path>
              </a:pathLst>
            </a:custGeom>
            <a:noFill/>
            <a:ln w="19050">
              <a:solidFill>
                <a:srgbClr val="FFFFFF"/>
              </a:solidFill>
              <a:round/>
              <a:headEnd/>
              <a:tailEnd/>
            </a:ln>
          </p:spPr>
          <p:txBody>
            <a:bodyPr/>
            <a:lstStyle/>
            <a:p>
              <a:endParaRPr lang="en-US" dirty="0"/>
            </a:p>
          </p:txBody>
        </p:sp>
        <p:sp>
          <p:nvSpPr>
            <p:cNvPr id="15383" name="Freeform 36"/>
            <p:cNvSpPr>
              <a:spLocks/>
            </p:cNvSpPr>
            <p:nvPr/>
          </p:nvSpPr>
          <p:spPr bwMode="auto">
            <a:xfrm>
              <a:off x="3878" y="2786"/>
              <a:ext cx="284" cy="212"/>
            </a:xfrm>
            <a:custGeom>
              <a:avLst/>
              <a:gdLst>
                <a:gd name="T0" fmla="*/ 98 w 284"/>
                <a:gd name="T1" fmla="*/ 102 h 212"/>
                <a:gd name="T2" fmla="*/ 200 w 284"/>
                <a:gd name="T3" fmla="*/ 46 h 212"/>
                <a:gd name="T4" fmla="*/ 211 w 284"/>
                <a:gd name="T5" fmla="*/ 159 h 212"/>
                <a:gd name="T6" fmla="*/ 189 w 284"/>
                <a:gd name="T7" fmla="*/ 125 h 212"/>
                <a:gd name="T8" fmla="*/ 166 w 284"/>
                <a:gd name="T9" fmla="*/ 57 h 212"/>
                <a:gd name="T10" fmla="*/ 87 w 284"/>
                <a:gd name="T11" fmla="*/ 68 h 212"/>
                <a:gd name="T12" fmla="*/ 19 w 284"/>
                <a:gd name="T13" fmla="*/ 91 h 212"/>
                <a:gd name="T14" fmla="*/ 76 w 284"/>
                <a:gd name="T15" fmla="*/ 170 h 212"/>
                <a:gd name="T16" fmla="*/ 155 w 284"/>
                <a:gd name="T17" fmla="*/ 159 h 212"/>
                <a:gd name="T18" fmla="*/ 110 w 284"/>
                <a:gd name="T19" fmla="*/ 68 h 212"/>
                <a:gd name="T20" fmla="*/ 76 w 284"/>
                <a:gd name="T21" fmla="*/ 79 h 212"/>
                <a:gd name="T22" fmla="*/ 64 w 284"/>
                <a:gd name="T23" fmla="*/ 113 h 212"/>
                <a:gd name="T24" fmla="*/ 211 w 284"/>
                <a:gd name="T25" fmla="*/ 0 h 212"/>
                <a:gd name="T26" fmla="*/ 268 w 284"/>
                <a:gd name="T27" fmla="*/ 136 h 212"/>
                <a:gd name="T28" fmla="*/ 279 w 284"/>
                <a:gd name="T29" fmla="*/ 170 h 212"/>
                <a:gd name="T30" fmla="*/ 166 w 284"/>
                <a:gd name="T31" fmla="*/ 181 h 212"/>
                <a:gd name="T32" fmla="*/ 53 w 284"/>
                <a:gd name="T33" fmla="*/ 159 h 2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212"/>
                <a:gd name="T53" fmla="*/ 284 w 284"/>
                <a:gd name="T54" fmla="*/ 212 h 2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212">
                  <a:moveTo>
                    <a:pt x="98" y="102"/>
                  </a:moveTo>
                  <a:cubicBezTo>
                    <a:pt x="176" y="50"/>
                    <a:pt x="140" y="65"/>
                    <a:pt x="200" y="46"/>
                  </a:cubicBezTo>
                  <a:cubicBezTo>
                    <a:pt x="225" y="82"/>
                    <a:pt x="252" y="104"/>
                    <a:pt x="211" y="159"/>
                  </a:cubicBezTo>
                  <a:cubicBezTo>
                    <a:pt x="203" y="170"/>
                    <a:pt x="194" y="137"/>
                    <a:pt x="189" y="125"/>
                  </a:cubicBezTo>
                  <a:cubicBezTo>
                    <a:pt x="179" y="103"/>
                    <a:pt x="166" y="57"/>
                    <a:pt x="166" y="57"/>
                  </a:cubicBezTo>
                  <a:cubicBezTo>
                    <a:pt x="140" y="61"/>
                    <a:pt x="113" y="62"/>
                    <a:pt x="87" y="68"/>
                  </a:cubicBezTo>
                  <a:cubicBezTo>
                    <a:pt x="64" y="73"/>
                    <a:pt x="19" y="91"/>
                    <a:pt x="19" y="91"/>
                  </a:cubicBezTo>
                  <a:cubicBezTo>
                    <a:pt x="0" y="150"/>
                    <a:pt x="24" y="153"/>
                    <a:pt x="76" y="170"/>
                  </a:cubicBezTo>
                  <a:cubicBezTo>
                    <a:pt x="102" y="166"/>
                    <a:pt x="138" y="179"/>
                    <a:pt x="155" y="159"/>
                  </a:cubicBezTo>
                  <a:cubicBezTo>
                    <a:pt x="194" y="113"/>
                    <a:pt x="132" y="83"/>
                    <a:pt x="110" y="68"/>
                  </a:cubicBezTo>
                  <a:cubicBezTo>
                    <a:pt x="99" y="72"/>
                    <a:pt x="85" y="71"/>
                    <a:pt x="76" y="79"/>
                  </a:cubicBezTo>
                  <a:cubicBezTo>
                    <a:pt x="67" y="87"/>
                    <a:pt x="64" y="125"/>
                    <a:pt x="64" y="113"/>
                  </a:cubicBezTo>
                  <a:cubicBezTo>
                    <a:pt x="64" y="0"/>
                    <a:pt x="116" y="13"/>
                    <a:pt x="211" y="0"/>
                  </a:cubicBezTo>
                  <a:cubicBezTo>
                    <a:pt x="242" y="45"/>
                    <a:pt x="237" y="91"/>
                    <a:pt x="268" y="136"/>
                  </a:cubicBezTo>
                  <a:cubicBezTo>
                    <a:pt x="272" y="147"/>
                    <a:pt x="284" y="159"/>
                    <a:pt x="279" y="170"/>
                  </a:cubicBezTo>
                  <a:cubicBezTo>
                    <a:pt x="262" y="212"/>
                    <a:pt x="181" y="183"/>
                    <a:pt x="166" y="181"/>
                  </a:cubicBezTo>
                  <a:cubicBezTo>
                    <a:pt x="142" y="106"/>
                    <a:pt x="141" y="159"/>
                    <a:pt x="53" y="159"/>
                  </a:cubicBezTo>
                </a:path>
              </a:pathLst>
            </a:custGeom>
            <a:noFill/>
            <a:ln w="19050">
              <a:solidFill>
                <a:srgbClr val="FFFFFF"/>
              </a:solidFill>
              <a:round/>
              <a:headEnd/>
              <a:tailEnd/>
            </a:ln>
          </p:spPr>
          <p:txBody>
            <a:bodyPr/>
            <a:lstStyle/>
            <a:p>
              <a:endParaRPr lang="en-US" dirty="0"/>
            </a:p>
          </p:txBody>
        </p:sp>
        <p:sp>
          <p:nvSpPr>
            <p:cNvPr id="15384" name="Freeform 37"/>
            <p:cNvSpPr>
              <a:spLocks/>
            </p:cNvSpPr>
            <p:nvPr/>
          </p:nvSpPr>
          <p:spPr bwMode="auto">
            <a:xfrm>
              <a:off x="4214" y="1730"/>
              <a:ext cx="284" cy="212"/>
            </a:xfrm>
            <a:custGeom>
              <a:avLst/>
              <a:gdLst>
                <a:gd name="T0" fmla="*/ 98 w 284"/>
                <a:gd name="T1" fmla="*/ 102 h 212"/>
                <a:gd name="T2" fmla="*/ 200 w 284"/>
                <a:gd name="T3" fmla="*/ 46 h 212"/>
                <a:gd name="T4" fmla="*/ 211 w 284"/>
                <a:gd name="T5" fmla="*/ 159 h 212"/>
                <a:gd name="T6" fmla="*/ 189 w 284"/>
                <a:gd name="T7" fmla="*/ 125 h 212"/>
                <a:gd name="T8" fmla="*/ 166 w 284"/>
                <a:gd name="T9" fmla="*/ 57 h 212"/>
                <a:gd name="T10" fmla="*/ 87 w 284"/>
                <a:gd name="T11" fmla="*/ 68 h 212"/>
                <a:gd name="T12" fmla="*/ 19 w 284"/>
                <a:gd name="T13" fmla="*/ 91 h 212"/>
                <a:gd name="T14" fmla="*/ 76 w 284"/>
                <a:gd name="T15" fmla="*/ 170 h 212"/>
                <a:gd name="T16" fmla="*/ 155 w 284"/>
                <a:gd name="T17" fmla="*/ 159 h 212"/>
                <a:gd name="T18" fmla="*/ 110 w 284"/>
                <a:gd name="T19" fmla="*/ 68 h 212"/>
                <a:gd name="T20" fmla="*/ 76 w 284"/>
                <a:gd name="T21" fmla="*/ 79 h 212"/>
                <a:gd name="T22" fmla="*/ 64 w 284"/>
                <a:gd name="T23" fmla="*/ 113 h 212"/>
                <a:gd name="T24" fmla="*/ 211 w 284"/>
                <a:gd name="T25" fmla="*/ 0 h 212"/>
                <a:gd name="T26" fmla="*/ 268 w 284"/>
                <a:gd name="T27" fmla="*/ 136 h 212"/>
                <a:gd name="T28" fmla="*/ 279 w 284"/>
                <a:gd name="T29" fmla="*/ 170 h 212"/>
                <a:gd name="T30" fmla="*/ 166 w 284"/>
                <a:gd name="T31" fmla="*/ 181 h 212"/>
                <a:gd name="T32" fmla="*/ 53 w 284"/>
                <a:gd name="T33" fmla="*/ 159 h 2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212"/>
                <a:gd name="T53" fmla="*/ 284 w 284"/>
                <a:gd name="T54" fmla="*/ 212 h 2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212">
                  <a:moveTo>
                    <a:pt x="98" y="102"/>
                  </a:moveTo>
                  <a:cubicBezTo>
                    <a:pt x="176" y="50"/>
                    <a:pt x="140" y="65"/>
                    <a:pt x="200" y="46"/>
                  </a:cubicBezTo>
                  <a:cubicBezTo>
                    <a:pt x="225" y="82"/>
                    <a:pt x="252" y="104"/>
                    <a:pt x="211" y="159"/>
                  </a:cubicBezTo>
                  <a:cubicBezTo>
                    <a:pt x="203" y="170"/>
                    <a:pt x="194" y="137"/>
                    <a:pt x="189" y="125"/>
                  </a:cubicBezTo>
                  <a:cubicBezTo>
                    <a:pt x="179" y="103"/>
                    <a:pt x="166" y="57"/>
                    <a:pt x="166" y="57"/>
                  </a:cubicBezTo>
                  <a:cubicBezTo>
                    <a:pt x="140" y="61"/>
                    <a:pt x="113" y="62"/>
                    <a:pt x="87" y="68"/>
                  </a:cubicBezTo>
                  <a:cubicBezTo>
                    <a:pt x="64" y="73"/>
                    <a:pt x="19" y="91"/>
                    <a:pt x="19" y="91"/>
                  </a:cubicBezTo>
                  <a:cubicBezTo>
                    <a:pt x="0" y="150"/>
                    <a:pt x="24" y="153"/>
                    <a:pt x="76" y="170"/>
                  </a:cubicBezTo>
                  <a:cubicBezTo>
                    <a:pt x="102" y="166"/>
                    <a:pt x="138" y="179"/>
                    <a:pt x="155" y="159"/>
                  </a:cubicBezTo>
                  <a:cubicBezTo>
                    <a:pt x="194" y="113"/>
                    <a:pt x="132" y="83"/>
                    <a:pt x="110" y="68"/>
                  </a:cubicBezTo>
                  <a:cubicBezTo>
                    <a:pt x="99" y="72"/>
                    <a:pt x="85" y="71"/>
                    <a:pt x="76" y="79"/>
                  </a:cubicBezTo>
                  <a:cubicBezTo>
                    <a:pt x="67" y="87"/>
                    <a:pt x="64" y="125"/>
                    <a:pt x="64" y="113"/>
                  </a:cubicBezTo>
                  <a:cubicBezTo>
                    <a:pt x="64" y="0"/>
                    <a:pt x="116" y="13"/>
                    <a:pt x="211" y="0"/>
                  </a:cubicBezTo>
                  <a:cubicBezTo>
                    <a:pt x="242" y="45"/>
                    <a:pt x="237" y="91"/>
                    <a:pt x="268" y="136"/>
                  </a:cubicBezTo>
                  <a:cubicBezTo>
                    <a:pt x="272" y="147"/>
                    <a:pt x="284" y="159"/>
                    <a:pt x="279" y="170"/>
                  </a:cubicBezTo>
                  <a:cubicBezTo>
                    <a:pt x="262" y="212"/>
                    <a:pt x="181" y="183"/>
                    <a:pt x="166" y="181"/>
                  </a:cubicBezTo>
                  <a:cubicBezTo>
                    <a:pt x="142" y="106"/>
                    <a:pt x="141" y="159"/>
                    <a:pt x="53" y="159"/>
                  </a:cubicBezTo>
                </a:path>
              </a:pathLst>
            </a:custGeom>
            <a:noFill/>
            <a:ln w="19050">
              <a:solidFill>
                <a:srgbClr val="FFFFFF"/>
              </a:solidFill>
              <a:round/>
              <a:headEnd/>
              <a:tailEnd/>
            </a:ln>
          </p:spPr>
          <p:txBody>
            <a:bodyPr/>
            <a:lstStyle/>
            <a:p>
              <a:endParaRPr lang="en-US" dirty="0"/>
            </a:p>
          </p:txBody>
        </p:sp>
        <p:sp>
          <p:nvSpPr>
            <p:cNvPr id="15385" name="Freeform 38"/>
            <p:cNvSpPr>
              <a:spLocks/>
            </p:cNvSpPr>
            <p:nvPr/>
          </p:nvSpPr>
          <p:spPr bwMode="auto">
            <a:xfrm>
              <a:off x="3206" y="1826"/>
              <a:ext cx="284" cy="212"/>
            </a:xfrm>
            <a:custGeom>
              <a:avLst/>
              <a:gdLst>
                <a:gd name="T0" fmla="*/ 98 w 284"/>
                <a:gd name="T1" fmla="*/ 102 h 212"/>
                <a:gd name="T2" fmla="*/ 200 w 284"/>
                <a:gd name="T3" fmla="*/ 46 h 212"/>
                <a:gd name="T4" fmla="*/ 211 w 284"/>
                <a:gd name="T5" fmla="*/ 159 h 212"/>
                <a:gd name="T6" fmla="*/ 189 w 284"/>
                <a:gd name="T7" fmla="*/ 125 h 212"/>
                <a:gd name="T8" fmla="*/ 166 w 284"/>
                <a:gd name="T9" fmla="*/ 57 h 212"/>
                <a:gd name="T10" fmla="*/ 87 w 284"/>
                <a:gd name="T11" fmla="*/ 68 h 212"/>
                <a:gd name="T12" fmla="*/ 19 w 284"/>
                <a:gd name="T13" fmla="*/ 91 h 212"/>
                <a:gd name="T14" fmla="*/ 76 w 284"/>
                <a:gd name="T15" fmla="*/ 170 h 212"/>
                <a:gd name="T16" fmla="*/ 155 w 284"/>
                <a:gd name="T17" fmla="*/ 159 h 212"/>
                <a:gd name="T18" fmla="*/ 110 w 284"/>
                <a:gd name="T19" fmla="*/ 68 h 212"/>
                <a:gd name="T20" fmla="*/ 76 w 284"/>
                <a:gd name="T21" fmla="*/ 79 h 212"/>
                <a:gd name="T22" fmla="*/ 64 w 284"/>
                <a:gd name="T23" fmla="*/ 113 h 212"/>
                <a:gd name="T24" fmla="*/ 211 w 284"/>
                <a:gd name="T25" fmla="*/ 0 h 212"/>
                <a:gd name="T26" fmla="*/ 268 w 284"/>
                <a:gd name="T27" fmla="*/ 136 h 212"/>
                <a:gd name="T28" fmla="*/ 279 w 284"/>
                <a:gd name="T29" fmla="*/ 170 h 212"/>
                <a:gd name="T30" fmla="*/ 166 w 284"/>
                <a:gd name="T31" fmla="*/ 181 h 212"/>
                <a:gd name="T32" fmla="*/ 53 w 284"/>
                <a:gd name="T33" fmla="*/ 159 h 2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212"/>
                <a:gd name="T53" fmla="*/ 284 w 284"/>
                <a:gd name="T54" fmla="*/ 212 h 2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212">
                  <a:moveTo>
                    <a:pt x="98" y="102"/>
                  </a:moveTo>
                  <a:cubicBezTo>
                    <a:pt x="176" y="50"/>
                    <a:pt x="140" y="65"/>
                    <a:pt x="200" y="46"/>
                  </a:cubicBezTo>
                  <a:cubicBezTo>
                    <a:pt x="225" y="82"/>
                    <a:pt x="252" y="104"/>
                    <a:pt x="211" y="159"/>
                  </a:cubicBezTo>
                  <a:cubicBezTo>
                    <a:pt x="203" y="170"/>
                    <a:pt x="194" y="137"/>
                    <a:pt x="189" y="125"/>
                  </a:cubicBezTo>
                  <a:cubicBezTo>
                    <a:pt x="179" y="103"/>
                    <a:pt x="166" y="57"/>
                    <a:pt x="166" y="57"/>
                  </a:cubicBezTo>
                  <a:cubicBezTo>
                    <a:pt x="140" y="61"/>
                    <a:pt x="113" y="62"/>
                    <a:pt x="87" y="68"/>
                  </a:cubicBezTo>
                  <a:cubicBezTo>
                    <a:pt x="64" y="73"/>
                    <a:pt x="19" y="91"/>
                    <a:pt x="19" y="91"/>
                  </a:cubicBezTo>
                  <a:cubicBezTo>
                    <a:pt x="0" y="150"/>
                    <a:pt x="24" y="153"/>
                    <a:pt x="76" y="170"/>
                  </a:cubicBezTo>
                  <a:cubicBezTo>
                    <a:pt x="102" y="166"/>
                    <a:pt x="138" y="179"/>
                    <a:pt x="155" y="159"/>
                  </a:cubicBezTo>
                  <a:cubicBezTo>
                    <a:pt x="194" y="113"/>
                    <a:pt x="132" y="83"/>
                    <a:pt x="110" y="68"/>
                  </a:cubicBezTo>
                  <a:cubicBezTo>
                    <a:pt x="99" y="72"/>
                    <a:pt x="85" y="71"/>
                    <a:pt x="76" y="79"/>
                  </a:cubicBezTo>
                  <a:cubicBezTo>
                    <a:pt x="67" y="87"/>
                    <a:pt x="64" y="125"/>
                    <a:pt x="64" y="113"/>
                  </a:cubicBezTo>
                  <a:cubicBezTo>
                    <a:pt x="64" y="0"/>
                    <a:pt x="116" y="13"/>
                    <a:pt x="211" y="0"/>
                  </a:cubicBezTo>
                  <a:cubicBezTo>
                    <a:pt x="242" y="45"/>
                    <a:pt x="237" y="91"/>
                    <a:pt x="268" y="136"/>
                  </a:cubicBezTo>
                  <a:cubicBezTo>
                    <a:pt x="272" y="147"/>
                    <a:pt x="284" y="159"/>
                    <a:pt x="279" y="170"/>
                  </a:cubicBezTo>
                  <a:cubicBezTo>
                    <a:pt x="262" y="212"/>
                    <a:pt x="181" y="183"/>
                    <a:pt x="166" y="181"/>
                  </a:cubicBezTo>
                  <a:cubicBezTo>
                    <a:pt x="142" y="106"/>
                    <a:pt x="141" y="159"/>
                    <a:pt x="53" y="159"/>
                  </a:cubicBezTo>
                </a:path>
              </a:pathLst>
            </a:custGeom>
            <a:noFill/>
            <a:ln w="19050">
              <a:solidFill>
                <a:srgbClr val="FFFFFF"/>
              </a:solidFill>
              <a:round/>
              <a:headEnd/>
              <a:tailEnd/>
            </a:ln>
          </p:spPr>
          <p:txBody>
            <a:bodyPr/>
            <a:lstStyle/>
            <a:p>
              <a:endParaRPr lang="en-US" dirty="0"/>
            </a:p>
          </p:txBody>
        </p:sp>
        <p:sp>
          <p:nvSpPr>
            <p:cNvPr id="15386" name="Freeform 39"/>
            <p:cNvSpPr>
              <a:spLocks/>
            </p:cNvSpPr>
            <p:nvPr/>
          </p:nvSpPr>
          <p:spPr bwMode="auto">
            <a:xfrm>
              <a:off x="3398" y="2306"/>
              <a:ext cx="284" cy="212"/>
            </a:xfrm>
            <a:custGeom>
              <a:avLst/>
              <a:gdLst>
                <a:gd name="T0" fmla="*/ 98 w 284"/>
                <a:gd name="T1" fmla="*/ 102 h 212"/>
                <a:gd name="T2" fmla="*/ 200 w 284"/>
                <a:gd name="T3" fmla="*/ 46 h 212"/>
                <a:gd name="T4" fmla="*/ 211 w 284"/>
                <a:gd name="T5" fmla="*/ 159 h 212"/>
                <a:gd name="T6" fmla="*/ 189 w 284"/>
                <a:gd name="T7" fmla="*/ 125 h 212"/>
                <a:gd name="T8" fmla="*/ 166 w 284"/>
                <a:gd name="T9" fmla="*/ 57 h 212"/>
                <a:gd name="T10" fmla="*/ 87 w 284"/>
                <a:gd name="T11" fmla="*/ 68 h 212"/>
                <a:gd name="T12" fmla="*/ 19 w 284"/>
                <a:gd name="T13" fmla="*/ 91 h 212"/>
                <a:gd name="T14" fmla="*/ 76 w 284"/>
                <a:gd name="T15" fmla="*/ 170 h 212"/>
                <a:gd name="T16" fmla="*/ 155 w 284"/>
                <a:gd name="T17" fmla="*/ 159 h 212"/>
                <a:gd name="T18" fmla="*/ 110 w 284"/>
                <a:gd name="T19" fmla="*/ 68 h 212"/>
                <a:gd name="T20" fmla="*/ 76 w 284"/>
                <a:gd name="T21" fmla="*/ 79 h 212"/>
                <a:gd name="T22" fmla="*/ 64 w 284"/>
                <a:gd name="T23" fmla="*/ 113 h 212"/>
                <a:gd name="T24" fmla="*/ 211 w 284"/>
                <a:gd name="T25" fmla="*/ 0 h 212"/>
                <a:gd name="T26" fmla="*/ 268 w 284"/>
                <a:gd name="T27" fmla="*/ 136 h 212"/>
                <a:gd name="T28" fmla="*/ 279 w 284"/>
                <a:gd name="T29" fmla="*/ 170 h 212"/>
                <a:gd name="T30" fmla="*/ 166 w 284"/>
                <a:gd name="T31" fmla="*/ 181 h 212"/>
                <a:gd name="T32" fmla="*/ 53 w 284"/>
                <a:gd name="T33" fmla="*/ 159 h 2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212"/>
                <a:gd name="T53" fmla="*/ 284 w 284"/>
                <a:gd name="T54" fmla="*/ 212 h 2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212">
                  <a:moveTo>
                    <a:pt x="98" y="102"/>
                  </a:moveTo>
                  <a:cubicBezTo>
                    <a:pt x="176" y="50"/>
                    <a:pt x="140" y="65"/>
                    <a:pt x="200" y="46"/>
                  </a:cubicBezTo>
                  <a:cubicBezTo>
                    <a:pt x="225" y="82"/>
                    <a:pt x="252" y="104"/>
                    <a:pt x="211" y="159"/>
                  </a:cubicBezTo>
                  <a:cubicBezTo>
                    <a:pt x="203" y="170"/>
                    <a:pt x="194" y="137"/>
                    <a:pt x="189" y="125"/>
                  </a:cubicBezTo>
                  <a:cubicBezTo>
                    <a:pt x="179" y="103"/>
                    <a:pt x="166" y="57"/>
                    <a:pt x="166" y="57"/>
                  </a:cubicBezTo>
                  <a:cubicBezTo>
                    <a:pt x="140" y="61"/>
                    <a:pt x="113" y="62"/>
                    <a:pt x="87" y="68"/>
                  </a:cubicBezTo>
                  <a:cubicBezTo>
                    <a:pt x="64" y="73"/>
                    <a:pt x="19" y="91"/>
                    <a:pt x="19" y="91"/>
                  </a:cubicBezTo>
                  <a:cubicBezTo>
                    <a:pt x="0" y="150"/>
                    <a:pt x="24" y="153"/>
                    <a:pt x="76" y="170"/>
                  </a:cubicBezTo>
                  <a:cubicBezTo>
                    <a:pt x="102" y="166"/>
                    <a:pt x="138" y="179"/>
                    <a:pt x="155" y="159"/>
                  </a:cubicBezTo>
                  <a:cubicBezTo>
                    <a:pt x="194" y="113"/>
                    <a:pt x="132" y="83"/>
                    <a:pt x="110" y="68"/>
                  </a:cubicBezTo>
                  <a:cubicBezTo>
                    <a:pt x="99" y="72"/>
                    <a:pt x="85" y="71"/>
                    <a:pt x="76" y="79"/>
                  </a:cubicBezTo>
                  <a:cubicBezTo>
                    <a:pt x="67" y="87"/>
                    <a:pt x="64" y="125"/>
                    <a:pt x="64" y="113"/>
                  </a:cubicBezTo>
                  <a:cubicBezTo>
                    <a:pt x="64" y="0"/>
                    <a:pt x="116" y="13"/>
                    <a:pt x="211" y="0"/>
                  </a:cubicBezTo>
                  <a:cubicBezTo>
                    <a:pt x="242" y="45"/>
                    <a:pt x="237" y="91"/>
                    <a:pt x="268" y="136"/>
                  </a:cubicBezTo>
                  <a:cubicBezTo>
                    <a:pt x="272" y="147"/>
                    <a:pt x="284" y="159"/>
                    <a:pt x="279" y="170"/>
                  </a:cubicBezTo>
                  <a:cubicBezTo>
                    <a:pt x="262" y="212"/>
                    <a:pt x="181" y="183"/>
                    <a:pt x="166" y="181"/>
                  </a:cubicBezTo>
                  <a:cubicBezTo>
                    <a:pt x="142" y="106"/>
                    <a:pt x="141" y="159"/>
                    <a:pt x="53" y="159"/>
                  </a:cubicBezTo>
                </a:path>
              </a:pathLst>
            </a:custGeom>
            <a:noFill/>
            <a:ln w="19050">
              <a:solidFill>
                <a:srgbClr val="FFFFFF"/>
              </a:solidFill>
              <a:round/>
              <a:headEnd/>
              <a:tailEnd/>
            </a:ln>
          </p:spPr>
          <p:txBody>
            <a:bodyPr/>
            <a:lstStyle/>
            <a:p>
              <a:endParaRPr lang="en-US" dirty="0"/>
            </a:p>
          </p:txBody>
        </p:sp>
        <p:sp>
          <p:nvSpPr>
            <p:cNvPr id="15387" name="Freeform 40"/>
            <p:cNvSpPr>
              <a:spLocks/>
            </p:cNvSpPr>
            <p:nvPr/>
          </p:nvSpPr>
          <p:spPr bwMode="auto">
            <a:xfrm>
              <a:off x="3398" y="2018"/>
              <a:ext cx="284" cy="212"/>
            </a:xfrm>
            <a:custGeom>
              <a:avLst/>
              <a:gdLst>
                <a:gd name="T0" fmla="*/ 98 w 284"/>
                <a:gd name="T1" fmla="*/ 102 h 212"/>
                <a:gd name="T2" fmla="*/ 200 w 284"/>
                <a:gd name="T3" fmla="*/ 46 h 212"/>
                <a:gd name="T4" fmla="*/ 211 w 284"/>
                <a:gd name="T5" fmla="*/ 159 h 212"/>
                <a:gd name="T6" fmla="*/ 189 w 284"/>
                <a:gd name="T7" fmla="*/ 125 h 212"/>
                <a:gd name="T8" fmla="*/ 166 w 284"/>
                <a:gd name="T9" fmla="*/ 57 h 212"/>
                <a:gd name="T10" fmla="*/ 87 w 284"/>
                <a:gd name="T11" fmla="*/ 68 h 212"/>
                <a:gd name="T12" fmla="*/ 19 w 284"/>
                <a:gd name="T13" fmla="*/ 91 h 212"/>
                <a:gd name="T14" fmla="*/ 76 w 284"/>
                <a:gd name="T15" fmla="*/ 170 h 212"/>
                <a:gd name="T16" fmla="*/ 155 w 284"/>
                <a:gd name="T17" fmla="*/ 159 h 212"/>
                <a:gd name="T18" fmla="*/ 110 w 284"/>
                <a:gd name="T19" fmla="*/ 68 h 212"/>
                <a:gd name="T20" fmla="*/ 76 w 284"/>
                <a:gd name="T21" fmla="*/ 79 h 212"/>
                <a:gd name="T22" fmla="*/ 64 w 284"/>
                <a:gd name="T23" fmla="*/ 113 h 212"/>
                <a:gd name="T24" fmla="*/ 211 w 284"/>
                <a:gd name="T25" fmla="*/ 0 h 212"/>
                <a:gd name="T26" fmla="*/ 268 w 284"/>
                <a:gd name="T27" fmla="*/ 136 h 212"/>
                <a:gd name="T28" fmla="*/ 279 w 284"/>
                <a:gd name="T29" fmla="*/ 170 h 212"/>
                <a:gd name="T30" fmla="*/ 166 w 284"/>
                <a:gd name="T31" fmla="*/ 181 h 212"/>
                <a:gd name="T32" fmla="*/ 53 w 284"/>
                <a:gd name="T33" fmla="*/ 159 h 2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212"/>
                <a:gd name="T53" fmla="*/ 284 w 284"/>
                <a:gd name="T54" fmla="*/ 212 h 2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212">
                  <a:moveTo>
                    <a:pt x="98" y="102"/>
                  </a:moveTo>
                  <a:cubicBezTo>
                    <a:pt x="176" y="50"/>
                    <a:pt x="140" y="65"/>
                    <a:pt x="200" y="46"/>
                  </a:cubicBezTo>
                  <a:cubicBezTo>
                    <a:pt x="225" y="82"/>
                    <a:pt x="252" y="104"/>
                    <a:pt x="211" y="159"/>
                  </a:cubicBezTo>
                  <a:cubicBezTo>
                    <a:pt x="203" y="170"/>
                    <a:pt x="194" y="137"/>
                    <a:pt x="189" y="125"/>
                  </a:cubicBezTo>
                  <a:cubicBezTo>
                    <a:pt x="179" y="103"/>
                    <a:pt x="166" y="57"/>
                    <a:pt x="166" y="57"/>
                  </a:cubicBezTo>
                  <a:cubicBezTo>
                    <a:pt x="140" y="61"/>
                    <a:pt x="113" y="62"/>
                    <a:pt x="87" y="68"/>
                  </a:cubicBezTo>
                  <a:cubicBezTo>
                    <a:pt x="64" y="73"/>
                    <a:pt x="19" y="91"/>
                    <a:pt x="19" y="91"/>
                  </a:cubicBezTo>
                  <a:cubicBezTo>
                    <a:pt x="0" y="150"/>
                    <a:pt x="24" y="153"/>
                    <a:pt x="76" y="170"/>
                  </a:cubicBezTo>
                  <a:cubicBezTo>
                    <a:pt x="102" y="166"/>
                    <a:pt x="138" y="179"/>
                    <a:pt x="155" y="159"/>
                  </a:cubicBezTo>
                  <a:cubicBezTo>
                    <a:pt x="194" y="113"/>
                    <a:pt x="132" y="83"/>
                    <a:pt x="110" y="68"/>
                  </a:cubicBezTo>
                  <a:cubicBezTo>
                    <a:pt x="99" y="72"/>
                    <a:pt x="85" y="71"/>
                    <a:pt x="76" y="79"/>
                  </a:cubicBezTo>
                  <a:cubicBezTo>
                    <a:pt x="67" y="87"/>
                    <a:pt x="64" y="125"/>
                    <a:pt x="64" y="113"/>
                  </a:cubicBezTo>
                  <a:cubicBezTo>
                    <a:pt x="64" y="0"/>
                    <a:pt x="116" y="13"/>
                    <a:pt x="211" y="0"/>
                  </a:cubicBezTo>
                  <a:cubicBezTo>
                    <a:pt x="242" y="45"/>
                    <a:pt x="237" y="91"/>
                    <a:pt x="268" y="136"/>
                  </a:cubicBezTo>
                  <a:cubicBezTo>
                    <a:pt x="272" y="147"/>
                    <a:pt x="284" y="159"/>
                    <a:pt x="279" y="170"/>
                  </a:cubicBezTo>
                  <a:cubicBezTo>
                    <a:pt x="262" y="212"/>
                    <a:pt x="181" y="183"/>
                    <a:pt x="166" y="181"/>
                  </a:cubicBezTo>
                  <a:cubicBezTo>
                    <a:pt x="142" y="106"/>
                    <a:pt x="141" y="159"/>
                    <a:pt x="53" y="159"/>
                  </a:cubicBezTo>
                </a:path>
              </a:pathLst>
            </a:custGeom>
            <a:noFill/>
            <a:ln w="19050">
              <a:solidFill>
                <a:srgbClr val="FFFFFF"/>
              </a:solidFill>
              <a:round/>
              <a:headEnd/>
              <a:tailEnd/>
            </a:ln>
          </p:spPr>
          <p:txBody>
            <a:bodyPr/>
            <a:lstStyle/>
            <a:p>
              <a:endParaRPr lang="en-US" dirty="0"/>
            </a:p>
          </p:txBody>
        </p:sp>
        <p:sp>
          <p:nvSpPr>
            <p:cNvPr id="383017" name="AutoShape 41"/>
            <p:cNvSpPr>
              <a:spLocks noChangeArrowheads="1"/>
            </p:cNvSpPr>
            <p:nvPr/>
          </p:nvSpPr>
          <p:spPr bwMode="auto">
            <a:xfrm>
              <a:off x="4242" y="2742"/>
              <a:ext cx="164" cy="164"/>
            </a:xfrm>
            <a:prstGeom prst="star4">
              <a:avLst>
                <a:gd name="adj" fmla="val 12500"/>
              </a:avLst>
            </a:prstGeom>
            <a:solidFill>
              <a:srgbClr val="FF3300"/>
            </a:solidFill>
            <a:ln w="19050" algn="ctr">
              <a:solidFill>
                <a:srgbClr val="FF8409"/>
              </a:solidFill>
              <a:miter lim="800000"/>
              <a:headEnd/>
              <a:tailEnd/>
            </a:ln>
            <a:effectLst>
              <a:outerShdw dist="35921" dir="2700000" algn="ctr" rotWithShape="0">
                <a:schemeClr val="bg2"/>
              </a:outerShdw>
            </a:effectLst>
          </p:spPr>
          <p:txBody>
            <a:bodyPr wrap="none" anchor="ctr"/>
            <a:lstStyle/>
            <a:p>
              <a:pPr>
                <a:defRPr/>
              </a:pPr>
              <a:endParaRPr lang="en-US" dirty="0"/>
            </a:p>
          </p:txBody>
        </p:sp>
        <p:sp>
          <p:nvSpPr>
            <p:cNvPr id="15389" name="Freeform 42"/>
            <p:cNvSpPr>
              <a:spLocks/>
            </p:cNvSpPr>
            <p:nvPr/>
          </p:nvSpPr>
          <p:spPr bwMode="auto">
            <a:xfrm>
              <a:off x="3158" y="2498"/>
              <a:ext cx="284" cy="231"/>
            </a:xfrm>
            <a:custGeom>
              <a:avLst/>
              <a:gdLst>
                <a:gd name="T0" fmla="*/ 98 w 284"/>
                <a:gd name="T1" fmla="*/ 102 h 212"/>
                <a:gd name="T2" fmla="*/ 200 w 284"/>
                <a:gd name="T3" fmla="*/ 46 h 212"/>
                <a:gd name="T4" fmla="*/ 211 w 284"/>
                <a:gd name="T5" fmla="*/ 159 h 212"/>
                <a:gd name="T6" fmla="*/ 189 w 284"/>
                <a:gd name="T7" fmla="*/ 125 h 212"/>
                <a:gd name="T8" fmla="*/ 166 w 284"/>
                <a:gd name="T9" fmla="*/ 57 h 212"/>
                <a:gd name="T10" fmla="*/ 87 w 284"/>
                <a:gd name="T11" fmla="*/ 68 h 212"/>
                <a:gd name="T12" fmla="*/ 19 w 284"/>
                <a:gd name="T13" fmla="*/ 91 h 212"/>
                <a:gd name="T14" fmla="*/ 76 w 284"/>
                <a:gd name="T15" fmla="*/ 170 h 212"/>
                <a:gd name="T16" fmla="*/ 155 w 284"/>
                <a:gd name="T17" fmla="*/ 159 h 212"/>
                <a:gd name="T18" fmla="*/ 110 w 284"/>
                <a:gd name="T19" fmla="*/ 68 h 212"/>
                <a:gd name="T20" fmla="*/ 76 w 284"/>
                <a:gd name="T21" fmla="*/ 79 h 212"/>
                <a:gd name="T22" fmla="*/ 64 w 284"/>
                <a:gd name="T23" fmla="*/ 113 h 212"/>
                <a:gd name="T24" fmla="*/ 211 w 284"/>
                <a:gd name="T25" fmla="*/ 0 h 212"/>
                <a:gd name="T26" fmla="*/ 268 w 284"/>
                <a:gd name="T27" fmla="*/ 136 h 212"/>
                <a:gd name="T28" fmla="*/ 279 w 284"/>
                <a:gd name="T29" fmla="*/ 170 h 212"/>
                <a:gd name="T30" fmla="*/ 166 w 284"/>
                <a:gd name="T31" fmla="*/ 181 h 212"/>
                <a:gd name="T32" fmla="*/ 53 w 284"/>
                <a:gd name="T33" fmla="*/ 159 h 2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212"/>
                <a:gd name="T53" fmla="*/ 284 w 284"/>
                <a:gd name="T54" fmla="*/ 212 h 2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212">
                  <a:moveTo>
                    <a:pt x="98" y="102"/>
                  </a:moveTo>
                  <a:cubicBezTo>
                    <a:pt x="176" y="50"/>
                    <a:pt x="140" y="65"/>
                    <a:pt x="200" y="46"/>
                  </a:cubicBezTo>
                  <a:cubicBezTo>
                    <a:pt x="225" y="82"/>
                    <a:pt x="252" y="104"/>
                    <a:pt x="211" y="159"/>
                  </a:cubicBezTo>
                  <a:cubicBezTo>
                    <a:pt x="203" y="170"/>
                    <a:pt x="194" y="137"/>
                    <a:pt x="189" y="125"/>
                  </a:cubicBezTo>
                  <a:cubicBezTo>
                    <a:pt x="179" y="103"/>
                    <a:pt x="166" y="57"/>
                    <a:pt x="166" y="57"/>
                  </a:cubicBezTo>
                  <a:cubicBezTo>
                    <a:pt x="140" y="61"/>
                    <a:pt x="113" y="62"/>
                    <a:pt x="87" y="68"/>
                  </a:cubicBezTo>
                  <a:cubicBezTo>
                    <a:pt x="64" y="73"/>
                    <a:pt x="19" y="91"/>
                    <a:pt x="19" y="91"/>
                  </a:cubicBezTo>
                  <a:cubicBezTo>
                    <a:pt x="0" y="150"/>
                    <a:pt x="24" y="153"/>
                    <a:pt x="76" y="170"/>
                  </a:cubicBezTo>
                  <a:cubicBezTo>
                    <a:pt x="102" y="166"/>
                    <a:pt x="138" y="179"/>
                    <a:pt x="155" y="159"/>
                  </a:cubicBezTo>
                  <a:cubicBezTo>
                    <a:pt x="194" y="113"/>
                    <a:pt x="132" y="83"/>
                    <a:pt x="110" y="68"/>
                  </a:cubicBezTo>
                  <a:cubicBezTo>
                    <a:pt x="99" y="72"/>
                    <a:pt x="85" y="71"/>
                    <a:pt x="76" y="79"/>
                  </a:cubicBezTo>
                  <a:cubicBezTo>
                    <a:pt x="67" y="87"/>
                    <a:pt x="64" y="125"/>
                    <a:pt x="64" y="113"/>
                  </a:cubicBezTo>
                  <a:cubicBezTo>
                    <a:pt x="64" y="0"/>
                    <a:pt x="116" y="13"/>
                    <a:pt x="211" y="0"/>
                  </a:cubicBezTo>
                  <a:cubicBezTo>
                    <a:pt x="242" y="45"/>
                    <a:pt x="237" y="91"/>
                    <a:pt x="268" y="136"/>
                  </a:cubicBezTo>
                  <a:cubicBezTo>
                    <a:pt x="272" y="147"/>
                    <a:pt x="284" y="159"/>
                    <a:pt x="279" y="170"/>
                  </a:cubicBezTo>
                  <a:cubicBezTo>
                    <a:pt x="262" y="212"/>
                    <a:pt x="181" y="183"/>
                    <a:pt x="166" y="181"/>
                  </a:cubicBezTo>
                  <a:cubicBezTo>
                    <a:pt x="142" y="106"/>
                    <a:pt x="141" y="159"/>
                    <a:pt x="53" y="159"/>
                  </a:cubicBezTo>
                </a:path>
              </a:pathLst>
            </a:custGeom>
            <a:noFill/>
            <a:ln w="19050">
              <a:solidFill>
                <a:srgbClr val="FFFFFF"/>
              </a:solidFill>
              <a:round/>
              <a:headEnd/>
              <a:tailEnd/>
            </a:ln>
          </p:spPr>
          <p:txBody>
            <a:bodyPr/>
            <a:lstStyle/>
            <a:p>
              <a:endParaRPr lang="en-US" dirty="0"/>
            </a:p>
          </p:txBody>
        </p:sp>
        <p:sp>
          <p:nvSpPr>
            <p:cNvPr id="383019" name="AutoShape 43"/>
            <p:cNvSpPr>
              <a:spLocks noChangeArrowheads="1"/>
            </p:cNvSpPr>
            <p:nvPr/>
          </p:nvSpPr>
          <p:spPr bwMode="auto">
            <a:xfrm>
              <a:off x="3345" y="2567"/>
              <a:ext cx="164" cy="164"/>
            </a:xfrm>
            <a:prstGeom prst="star4">
              <a:avLst>
                <a:gd name="adj" fmla="val 12500"/>
              </a:avLst>
            </a:prstGeom>
            <a:solidFill>
              <a:srgbClr val="FF3300"/>
            </a:solidFill>
            <a:ln w="19050">
              <a:solidFill>
                <a:srgbClr val="FF8409"/>
              </a:solidFill>
              <a:miter lim="800000"/>
              <a:headEnd/>
              <a:tailEnd/>
            </a:ln>
            <a:effectLst>
              <a:outerShdw dist="35921" dir="2700000" algn="ctr" rotWithShape="0">
                <a:schemeClr val="bg2"/>
              </a:outerShdw>
            </a:effectLst>
          </p:spPr>
          <p:txBody>
            <a:bodyPr wrap="none" anchor="ctr"/>
            <a:lstStyle/>
            <a:p>
              <a:pPr>
                <a:defRPr/>
              </a:pPr>
              <a:endParaRPr lang="en-US" dirty="0"/>
            </a:p>
          </p:txBody>
        </p:sp>
        <p:sp>
          <p:nvSpPr>
            <p:cNvPr id="383020" name="AutoShape 44"/>
            <p:cNvSpPr>
              <a:spLocks noChangeArrowheads="1"/>
            </p:cNvSpPr>
            <p:nvPr/>
          </p:nvSpPr>
          <p:spPr bwMode="auto">
            <a:xfrm>
              <a:off x="4874" y="2371"/>
              <a:ext cx="164" cy="164"/>
            </a:xfrm>
            <a:prstGeom prst="star4">
              <a:avLst>
                <a:gd name="adj" fmla="val 12500"/>
              </a:avLst>
            </a:prstGeom>
            <a:solidFill>
              <a:srgbClr val="FF3300"/>
            </a:solidFill>
            <a:ln w="19050" algn="ctr">
              <a:solidFill>
                <a:srgbClr val="FF8409"/>
              </a:solidFill>
              <a:miter lim="800000"/>
              <a:headEnd/>
              <a:tailEnd/>
            </a:ln>
            <a:effectLst>
              <a:outerShdw dist="35921" dir="2700000" algn="ctr" rotWithShape="0">
                <a:schemeClr val="bg2"/>
              </a:outerShdw>
            </a:effectLst>
          </p:spPr>
          <p:txBody>
            <a:bodyPr wrap="none" anchor="ctr"/>
            <a:lstStyle/>
            <a:p>
              <a:pPr>
                <a:defRPr/>
              </a:pPr>
              <a:endParaRPr lang="en-US" dirty="0"/>
            </a:p>
          </p:txBody>
        </p:sp>
        <p:sp>
          <p:nvSpPr>
            <p:cNvPr id="383021" name="AutoShape 45"/>
            <p:cNvSpPr>
              <a:spLocks noChangeArrowheads="1"/>
            </p:cNvSpPr>
            <p:nvPr/>
          </p:nvSpPr>
          <p:spPr bwMode="auto">
            <a:xfrm>
              <a:off x="3572" y="2317"/>
              <a:ext cx="164" cy="164"/>
            </a:xfrm>
            <a:prstGeom prst="star4">
              <a:avLst>
                <a:gd name="adj" fmla="val 12500"/>
              </a:avLst>
            </a:prstGeom>
            <a:solidFill>
              <a:srgbClr val="FF3300"/>
            </a:solidFill>
            <a:ln w="19050">
              <a:solidFill>
                <a:srgbClr val="FF8409"/>
              </a:solidFill>
              <a:miter lim="800000"/>
              <a:headEnd/>
              <a:tailEnd/>
            </a:ln>
            <a:effectLst>
              <a:outerShdw dist="35921" dir="2700000" algn="ctr" rotWithShape="0">
                <a:schemeClr val="bg2"/>
              </a:outerShdw>
            </a:effectLst>
          </p:spPr>
          <p:txBody>
            <a:bodyPr wrap="none" anchor="ctr"/>
            <a:lstStyle/>
            <a:p>
              <a:pPr>
                <a:defRPr/>
              </a:pPr>
              <a:endParaRPr lang="en-US" dirty="0"/>
            </a:p>
          </p:txBody>
        </p:sp>
        <p:sp>
          <p:nvSpPr>
            <p:cNvPr id="383022" name="AutoShape 46"/>
            <p:cNvSpPr>
              <a:spLocks noChangeArrowheads="1"/>
            </p:cNvSpPr>
            <p:nvPr/>
          </p:nvSpPr>
          <p:spPr bwMode="auto">
            <a:xfrm>
              <a:off x="3542" y="2089"/>
              <a:ext cx="164" cy="164"/>
            </a:xfrm>
            <a:prstGeom prst="star4">
              <a:avLst>
                <a:gd name="adj" fmla="val 12500"/>
              </a:avLst>
            </a:prstGeom>
            <a:solidFill>
              <a:srgbClr val="FF3300"/>
            </a:solidFill>
            <a:ln w="19050">
              <a:solidFill>
                <a:srgbClr val="FF8409"/>
              </a:solidFill>
              <a:miter lim="800000"/>
              <a:headEnd/>
              <a:tailEnd/>
            </a:ln>
            <a:effectLst>
              <a:outerShdw dist="35921" dir="2700000" algn="ctr" rotWithShape="0">
                <a:schemeClr val="bg2"/>
              </a:outerShdw>
            </a:effectLst>
          </p:spPr>
          <p:txBody>
            <a:bodyPr wrap="none" anchor="ctr"/>
            <a:lstStyle/>
            <a:p>
              <a:pPr>
                <a:defRPr/>
              </a:pPr>
              <a:endParaRPr lang="en-US" dirty="0"/>
            </a:p>
          </p:txBody>
        </p:sp>
        <p:sp>
          <p:nvSpPr>
            <p:cNvPr id="383023" name="AutoShape 47"/>
            <p:cNvSpPr>
              <a:spLocks noChangeArrowheads="1"/>
            </p:cNvSpPr>
            <p:nvPr/>
          </p:nvSpPr>
          <p:spPr bwMode="auto">
            <a:xfrm>
              <a:off x="3786" y="2044"/>
              <a:ext cx="164" cy="164"/>
            </a:xfrm>
            <a:prstGeom prst="star4">
              <a:avLst>
                <a:gd name="adj" fmla="val 12500"/>
              </a:avLst>
            </a:prstGeom>
            <a:solidFill>
              <a:srgbClr val="FF3300"/>
            </a:solidFill>
            <a:ln w="19050">
              <a:solidFill>
                <a:srgbClr val="FF8409"/>
              </a:solidFill>
              <a:miter lim="800000"/>
              <a:headEnd/>
              <a:tailEnd/>
            </a:ln>
            <a:effectLst>
              <a:outerShdw dist="35921" dir="2700000" algn="ctr" rotWithShape="0">
                <a:schemeClr val="bg2"/>
              </a:outerShdw>
            </a:effectLst>
          </p:spPr>
          <p:txBody>
            <a:bodyPr wrap="none" anchor="ctr"/>
            <a:lstStyle/>
            <a:p>
              <a:pPr>
                <a:defRPr/>
              </a:pPr>
              <a:endParaRPr lang="en-US" dirty="0"/>
            </a:p>
          </p:txBody>
        </p:sp>
        <p:sp>
          <p:nvSpPr>
            <p:cNvPr id="383024" name="AutoShape 48"/>
            <p:cNvSpPr>
              <a:spLocks noChangeArrowheads="1"/>
            </p:cNvSpPr>
            <p:nvPr/>
          </p:nvSpPr>
          <p:spPr bwMode="auto">
            <a:xfrm>
              <a:off x="3211" y="1887"/>
              <a:ext cx="164" cy="164"/>
            </a:xfrm>
            <a:prstGeom prst="star4">
              <a:avLst>
                <a:gd name="adj" fmla="val 12500"/>
              </a:avLst>
            </a:prstGeom>
            <a:solidFill>
              <a:srgbClr val="FF3300"/>
            </a:solidFill>
            <a:ln w="19050">
              <a:solidFill>
                <a:srgbClr val="FF8409"/>
              </a:solidFill>
              <a:miter lim="800000"/>
              <a:headEnd/>
              <a:tailEnd/>
            </a:ln>
            <a:effectLst>
              <a:outerShdw dist="35921" dir="2700000" algn="ctr" rotWithShape="0">
                <a:schemeClr val="bg2"/>
              </a:outerShdw>
            </a:effectLst>
          </p:spPr>
          <p:txBody>
            <a:bodyPr wrap="none" anchor="ctr"/>
            <a:lstStyle/>
            <a:p>
              <a:pPr>
                <a:defRPr/>
              </a:pPr>
              <a:endParaRPr lang="en-US" dirty="0"/>
            </a:p>
          </p:txBody>
        </p:sp>
        <p:sp>
          <p:nvSpPr>
            <p:cNvPr id="383025" name="AutoShape 49"/>
            <p:cNvSpPr>
              <a:spLocks noChangeArrowheads="1"/>
            </p:cNvSpPr>
            <p:nvPr/>
          </p:nvSpPr>
          <p:spPr bwMode="auto">
            <a:xfrm>
              <a:off x="4248" y="1805"/>
              <a:ext cx="164" cy="164"/>
            </a:xfrm>
            <a:prstGeom prst="star4">
              <a:avLst>
                <a:gd name="adj" fmla="val 12500"/>
              </a:avLst>
            </a:prstGeom>
            <a:solidFill>
              <a:srgbClr val="FF3300"/>
            </a:solidFill>
            <a:ln w="19050">
              <a:solidFill>
                <a:srgbClr val="FF8409"/>
              </a:solidFill>
              <a:miter lim="800000"/>
              <a:headEnd/>
              <a:tailEnd/>
            </a:ln>
            <a:effectLst>
              <a:outerShdw dist="35921" dir="2700000" algn="ctr" rotWithShape="0">
                <a:schemeClr val="bg2"/>
              </a:outerShdw>
            </a:effectLst>
          </p:spPr>
          <p:txBody>
            <a:bodyPr wrap="none" anchor="ctr"/>
            <a:lstStyle/>
            <a:p>
              <a:pPr>
                <a:defRPr/>
              </a:pPr>
              <a:endParaRPr lang="en-US" dirty="0"/>
            </a:p>
          </p:txBody>
        </p:sp>
        <p:sp>
          <p:nvSpPr>
            <p:cNvPr id="383026" name="AutoShape 50"/>
            <p:cNvSpPr>
              <a:spLocks noChangeArrowheads="1"/>
            </p:cNvSpPr>
            <p:nvPr/>
          </p:nvSpPr>
          <p:spPr bwMode="auto">
            <a:xfrm>
              <a:off x="4665" y="1886"/>
              <a:ext cx="164" cy="164"/>
            </a:xfrm>
            <a:prstGeom prst="star4">
              <a:avLst>
                <a:gd name="adj" fmla="val 12500"/>
              </a:avLst>
            </a:prstGeom>
            <a:solidFill>
              <a:srgbClr val="FF3300"/>
            </a:solidFill>
            <a:ln w="19050">
              <a:solidFill>
                <a:srgbClr val="FF8409"/>
              </a:solidFill>
              <a:miter lim="800000"/>
              <a:headEnd/>
              <a:tailEnd/>
            </a:ln>
            <a:effectLst>
              <a:outerShdw dist="35921" dir="2700000" algn="ctr" rotWithShape="0">
                <a:schemeClr val="bg2"/>
              </a:outerShdw>
            </a:effectLst>
          </p:spPr>
          <p:txBody>
            <a:bodyPr wrap="none" anchor="ctr"/>
            <a:lstStyle/>
            <a:p>
              <a:pPr>
                <a:defRPr/>
              </a:pPr>
              <a:endParaRPr lang="en-US" dirty="0"/>
            </a:p>
          </p:txBody>
        </p:sp>
        <p:sp>
          <p:nvSpPr>
            <p:cNvPr id="383027" name="AutoShape 51"/>
            <p:cNvSpPr>
              <a:spLocks noChangeArrowheads="1"/>
            </p:cNvSpPr>
            <p:nvPr/>
          </p:nvSpPr>
          <p:spPr bwMode="auto">
            <a:xfrm>
              <a:off x="4709" y="2170"/>
              <a:ext cx="164" cy="164"/>
            </a:xfrm>
            <a:prstGeom prst="star4">
              <a:avLst>
                <a:gd name="adj" fmla="val 12500"/>
              </a:avLst>
            </a:prstGeom>
            <a:solidFill>
              <a:srgbClr val="FF3300"/>
            </a:solidFill>
            <a:ln w="19050">
              <a:solidFill>
                <a:srgbClr val="FF8409"/>
              </a:solidFill>
              <a:miter lim="800000"/>
              <a:headEnd/>
              <a:tailEnd/>
            </a:ln>
            <a:effectLst>
              <a:outerShdw dist="35921" dir="2700000" algn="ctr" rotWithShape="0">
                <a:schemeClr val="bg2"/>
              </a:outerShdw>
            </a:effectLst>
          </p:spPr>
          <p:txBody>
            <a:bodyPr wrap="none" anchor="ctr"/>
            <a:lstStyle/>
            <a:p>
              <a:pPr>
                <a:defRPr/>
              </a:pPr>
              <a:endParaRPr lang="en-US" dirty="0"/>
            </a:p>
          </p:txBody>
        </p:sp>
        <p:sp>
          <p:nvSpPr>
            <p:cNvPr id="383028" name="AutoShape 52"/>
            <p:cNvSpPr>
              <a:spLocks noChangeArrowheads="1"/>
            </p:cNvSpPr>
            <p:nvPr/>
          </p:nvSpPr>
          <p:spPr bwMode="auto">
            <a:xfrm>
              <a:off x="4517" y="2213"/>
              <a:ext cx="164" cy="164"/>
            </a:xfrm>
            <a:prstGeom prst="star4">
              <a:avLst>
                <a:gd name="adj" fmla="val 12500"/>
              </a:avLst>
            </a:prstGeom>
            <a:solidFill>
              <a:srgbClr val="FF3300"/>
            </a:solidFill>
            <a:ln w="19050">
              <a:solidFill>
                <a:srgbClr val="FF8409"/>
              </a:solidFill>
              <a:miter lim="800000"/>
              <a:headEnd/>
              <a:tailEnd/>
            </a:ln>
            <a:effectLst>
              <a:outerShdw dist="35921" dir="2700000" algn="ctr" rotWithShape="0">
                <a:schemeClr val="bg2"/>
              </a:outerShdw>
            </a:effectLst>
          </p:spPr>
          <p:txBody>
            <a:bodyPr wrap="none" anchor="ctr"/>
            <a:lstStyle/>
            <a:p>
              <a:pPr>
                <a:defRPr/>
              </a:pPr>
              <a:endParaRPr lang="en-US" dirty="0"/>
            </a:p>
          </p:txBody>
        </p:sp>
        <p:sp>
          <p:nvSpPr>
            <p:cNvPr id="383029" name="AutoShape 53"/>
            <p:cNvSpPr>
              <a:spLocks noChangeArrowheads="1"/>
            </p:cNvSpPr>
            <p:nvPr/>
          </p:nvSpPr>
          <p:spPr bwMode="auto">
            <a:xfrm>
              <a:off x="4325" y="2501"/>
              <a:ext cx="164" cy="164"/>
            </a:xfrm>
            <a:prstGeom prst="star4">
              <a:avLst>
                <a:gd name="adj" fmla="val 12500"/>
              </a:avLst>
            </a:prstGeom>
            <a:solidFill>
              <a:srgbClr val="FF3300"/>
            </a:solidFill>
            <a:ln w="19050">
              <a:solidFill>
                <a:srgbClr val="FF8409"/>
              </a:solidFill>
              <a:miter lim="800000"/>
              <a:headEnd/>
              <a:tailEnd/>
            </a:ln>
            <a:effectLst>
              <a:outerShdw dist="35921" dir="2700000" algn="ctr" rotWithShape="0">
                <a:schemeClr val="bg2"/>
              </a:outerShdw>
            </a:effectLst>
          </p:spPr>
          <p:txBody>
            <a:bodyPr wrap="none" anchor="ctr"/>
            <a:lstStyle/>
            <a:p>
              <a:pPr>
                <a:defRPr/>
              </a:pPr>
              <a:endParaRPr lang="en-US" dirty="0"/>
            </a:p>
          </p:txBody>
        </p:sp>
        <p:sp>
          <p:nvSpPr>
            <p:cNvPr id="383030" name="AutoShape 54"/>
            <p:cNvSpPr>
              <a:spLocks noChangeArrowheads="1"/>
            </p:cNvSpPr>
            <p:nvPr/>
          </p:nvSpPr>
          <p:spPr bwMode="auto">
            <a:xfrm>
              <a:off x="4022" y="2395"/>
              <a:ext cx="164" cy="164"/>
            </a:xfrm>
            <a:prstGeom prst="star4">
              <a:avLst>
                <a:gd name="adj" fmla="val 12500"/>
              </a:avLst>
            </a:prstGeom>
            <a:solidFill>
              <a:srgbClr val="FF3300"/>
            </a:solidFill>
            <a:ln w="19050">
              <a:solidFill>
                <a:srgbClr val="FF8409"/>
              </a:solidFill>
              <a:miter lim="800000"/>
              <a:headEnd/>
              <a:tailEnd/>
            </a:ln>
            <a:effectLst>
              <a:outerShdw dist="35921" dir="2700000" algn="ctr" rotWithShape="0">
                <a:schemeClr val="bg2"/>
              </a:outerShdw>
            </a:effectLst>
          </p:spPr>
          <p:txBody>
            <a:bodyPr wrap="none" anchor="ctr"/>
            <a:lstStyle/>
            <a:p>
              <a:pPr>
                <a:defRPr/>
              </a:pPr>
              <a:endParaRPr lang="en-US" dirty="0"/>
            </a:p>
          </p:txBody>
        </p:sp>
        <p:sp>
          <p:nvSpPr>
            <p:cNvPr id="383031" name="AutoShape 55"/>
            <p:cNvSpPr>
              <a:spLocks noChangeArrowheads="1"/>
            </p:cNvSpPr>
            <p:nvPr/>
          </p:nvSpPr>
          <p:spPr bwMode="auto">
            <a:xfrm>
              <a:off x="3878" y="2261"/>
              <a:ext cx="164" cy="164"/>
            </a:xfrm>
            <a:prstGeom prst="star4">
              <a:avLst>
                <a:gd name="adj" fmla="val 12500"/>
              </a:avLst>
            </a:prstGeom>
            <a:solidFill>
              <a:srgbClr val="FF3300"/>
            </a:solidFill>
            <a:ln w="19050">
              <a:solidFill>
                <a:srgbClr val="FF8409"/>
              </a:solidFill>
              <a:miter lim="800000"/>
              <a:headEnd/>
              <a:tailEnd/>
            </a:ln>
            <a:effectLst>
              <a:outerShdw dist="35921" dir="2700000" algn="ctr" rotWithShape="0">
                <a:schemeClr val="bg2"/>
              </a:outerShdw>
            </a:effectLst>
          </p:spPr>
          <p:txBody>
            <a:bodyPr wrap="none" anchor="ctr"/>
            <a:lstStyle/>
            <a:p>
              <a:pPr>
                <a:defRPr/>
              </a:pPr>
              <a:endParaRPr lang="en-US" dirty="0"/>
            </a:p>
          </p:txBody>
        </p:sp>
        <p:sp>
          <p:nvSpPr>
            <p:cNvPr id="383032" name="AutoShape 56"/>
            <p:cNvSpPr>
              <a:spLocks noChangeArrowheads="1"/>
            </p:cNvSpPr>
            <p:nvPr/>
          </p:nvSpPr>
          <p:spPr bwMode="auto">
            <a:xfrm>
              <a:off x="3916" y="2746"/>
              <a:ext cx="164" cy="164"/>
            </a:xfrm>
            <a:prstGeom prst="star4">
              <a:avLst>
                <a:gd name="adj" fmla="val 12500"/>
              </a:avLst>
            </a:prstGeom>
            <a:solidFill>
              <a:srgbClr val="FF3300"/>
            </a:solidFill>
            <a:ln w="19050">
              <a:solidFill>
                <a:srgbClr val="FF8409"/>
              </a:solidFill>
              <a:miter lim="800000"/>
              <a:headEnd/>
              <a:tailEnd/>
            </a:ln>
            <a:effectLst>
              <a:outerShdw dist="35921" dir="2700000" algn="ctr" rotWithShape="0">
                <a:schemeClr val="bg2"/>
              </a:outerShdw>
            </a:effectLst>
          </p:spPr>
          <p:txBody>
            <a:bodyPr wrap="none" anchor="ctr"/>
            <a:lstStyle/>
            <a:p>
              <a:pPr>
                <a:defRPr/>
              </a:pPr>
              <a:endParaRPr lang="en-US" dirty="0"/>
            </a:p>
          </p:txBody>
        </p:sp>
        <p:sp>
          <p:nvSpPr>
            <p:cNvPr id="383033" name="AutoShape 57"/>
            <p:cNvSpPr>
              <a:spLocks noChangeArrowheads="1"/>
            </p:cNvSpPr>
            <p:nvPr/>
          </p:nvSpPr>
          <p:spPr bwMode="auto">
            <a:xfrm>
              <a:off x="4042" y="2847"/>
              <a:ext cx="164" cy="164"/>
            </a:xfrm>
            <a:prstGeom prst="star4">
              <a:avLst>
                <a:gd name="adj" fmla="val 12500"/>
              </a:avLst>
            </a:prstGeom>
            <a:solidFill>
              <a:srgbClr val="FF3300"/>
            </a:solidFill>
            <a:ln w="19050">
              <a:solidFill>
                <a:srgbClr val="FF8409"/>
              </a:solidFill>
              <a:miter lim="800000"/>
              <a:headEnd/>
              <a:tailEnd/>
            </a:ln>
            <a:effectLst>
              <a:outerShdw dist="35921" dir="2700000" algn="ctr" rotWithShape="0">
                <a:schemeClr val="bg2"/>
              </a:outerShdw>
            </a:effectLst>
          </p:spPr>
          <p:txBody>
            <a:bodyPr wrap="none" anchor="ctr"/>
            <a:lstStyle/>
            <a:p>
              <a:pPr>
                <a:defRPr/>
              </a:pPr>
              <a:endParaRPr lang="en-US" dirty="0"/>
            </a:p>
          </p:txBody>
        </p:sp>
      </p:grpSp>
      <p:sp>
        <p:nvSpPr>
          <p:cNvPr id="15375" name="Rectangle 58" descr="Text Frame: cryo-TEM &#10;"/>
          <p:cNvSpPr>
            <a:spLocks noChangeArrowheads="1"/>
          </p:cNvSpPr>
          <p:nvPr/>
        </p:nvSpPr>
        <p:spPr bwMode="auto">
          <a:xfrm>
            <a:off x="8655050" y="1285875"/>
            <a:ext cx="2012950" cy="484188"/>
          </a:xfrm>
          <a:prstGeom prst="rect">
            <a:avLst/>
          </a:prstGeom>
          <a:noFill/>
          <a:ln w="19050" algn="ctr">
            <a:noFill/>
            <a:miter lim="800000"/>
            <a:headEnd/>
            <a:tailEnd/>
          </a:ln>
        </p:spPr>
        <p:txBody>
          <a:bodyPr/>
          <a:lstStyle/>
          <a:p>
            <a:r>
              <a:rPr lang="en-US" sz="2000" b="1" dirty="0">
                <a:solidFill>
                  <a:srgbClr val="000000"/>
                </a:solidFill>
              </a:rPr>
              <a:t> </a:t>
            </a:r>
          </a:p>
        </p:txBody>
      </p:sp>
      <p:sp>
        <p:nvSpPr>
          <p:cNvPr id="383035" name="Line 59"/>
          <p:cNvSpPr>
            <a:spLocks noChangeShapeType="1"/>
          </p:cNvSpPr>
          <p:nvPr/>
        </p:nvSpPr>
        <p:spPr bwMode="auto">
          <a:xfrm>
            <a:off x="6256339" y="4411664"/>
            <a:ext cx="1023937" cy="623887"/>
          </a:xfrm>
          <a:prstGeom prst="line">
            <a:avLst/>
          </a:prstGeom>
          <a:noFill/>
          <a:ln w="82550">
            <a:solidFill>
              <a:srgbClr val="FFFF00"/>
            </a:solidFill>
            <a:round/>
            <a:headEnd/>
            <a:tailEnd type="triangle" w="lg" len="med"/>
          </a:ln>
          <a:effectLst>
            <a:outerShdw dist="35921" dir="2700000" algn="ctr" rotWithShape="0">
              <a:schemeClr val="bg2"/>
            </a:outerShdw>
          </a:effectLst>
        </p:spPr>
        <p:txBody>
          <a:bodyPr wrap="none" anchor="ctr"/>
          <a:lstStyle/>
          <a:p>
            <a:pPr>
              <a:defRPr/>
            </a:pPr>
            <a:endParaRPr lang="en-US" dirty="0"/>
          </a:p>
        </p:txBody>
      </p:sp>
      <p:sp>
        <p:nvSpPr>
          <p:cNvPr id="383036" name="Text Box 60"/>
          <p:cNvSpPr txBox="1">
            <a:spLocks noChangeArrowheads="1"/>
          </p:cNvSpPr>
          <p:nvPr/>
        </p:nvSpPr>
        <p:spPr bwMode="auto">
          <a:xfrm>
            <a:off x="4954588" y="5402264"/>
            <a:ext cx="2800350" cy="1069975"/>
          </a:xfrm>
          <a:prstGeom prst="rect">
            <a:avLst/>
          </a:prstGeom>
          <a:noFill/>
          <a:ln w="12700">
            <a:noFill/>
            <a:miter lim="800000"/>
            <a:headEnd type="none" w="sm" len="sm"/>
            <a:tailEnd type="none" w="sm" len="sm"/>
          </a:ln>
          <a:effectLst/>
        </p:spPr>
        <p:txBody>
          <a:bodyPr>
            <a:spAutoFit/>
          </a:bodyPr>
          <a:lstStyle/>
          <a:p>
            <a:pPr>
              <a:defRPr/>
            </a:pPr>
            <a:r>
              <a:rPr lang="en-US" sz="1600" b="1" dirty="0">
                <a:solidFill>
                  <a:srgbClr val="800080"/>
                </a:solidFill>
                <a:latin typeface="Arial" pitchFamily="34" charset="0"/>
              </a:rPr>
              <a:t>Concentration dependent dissociation into individual drug-bound albumin molecules</a:t>
            </a:r>
          </a:p>
        </p:txBody>
      </p:sp>
      <p:sp>
        <p:nvSpPr>
          <p:cNvPr id="383037" name="Text Box 61"/>
          <p:cNvSpPr txBox="1">
            <a:spLocks noChangeArrowheads="1"/>
          </p:cNvSpPr>
          <p:nvPr/>
        </p:nvSpPr>
        <p:spPr bwMode="auto">
          <a:xfrm>
            <a:off x="6354763" y="1300163"/>
            <a:ext cx="3797300" cy="738664"/>
          </a:xfrm>
          <a:prstGeom prst="rect">
            <a:avLst/>
          </a:prstGeom>
          <a:noFill/>
          <a:ln w="12700">
            <a:noFill/>
            <a:miter lim="800000"/>
            <a:headEnd type="none" w="sm" len="sm"/>
            <a:tailEnd type="none" w="sm" len="sm"/>
          </a:ln>
          <a:effectLst/>
        </p:spPr>
        <p:txBody>
          <a:bodyPr wrap="square">
            <a:spAutoFit/>
          </a:bodyPr>
          <a:lstStyle/>
          <a:p>
            <a:pPr>
              <a:defRPr/>
            </a:pPr>
            <a:r>
              <a:rPr lang="en-US" sz="1400" b="1" dirty="0">
                <a:solidFill>
                  <a:srgbClr val="C00000"/>
                </a:solidFill>
                <a:latin typeface="Arial" pitchFamily="34" charset="0"/>
              </a:rPr>
              <a:t>Active drug in nanoparticle </a:t>
            </a:r>
          </a:p>
          <a:p>
            <a:pPr>
              <a:defRPr/>
            </a:pPr>
            <a:r>
              <a:rPr lang="en-US" sz="1400" b="1" dirty="0">
                <a:solidFill>
                  <a:srgbClr val="C00000"/>
                </a:solidFill>
                <a:latin typeface="Arial" pitchFamily="34" charset="0"/>
              </a:rPr>
              <a:t>is in non-crystalline, </a:t>
            </a:r>
            <a:r>
              <a:rPr lang="en-US" sz="1400" b="1" u="sng" dirty="0">
                <a:solidFill>
                  <a:srgbClr val="C00000"/>
                </a:solidFill>
                <a:latin typeface="Arial" pitchFamily="34" charset="0"/>
              </a:rPr>
              <a:t>amorphous</a:t>
            </a:r>
            <a:r>
              <a:rPr lang="en-US" sz="1400" b="1" dirty="0">
                <a:solidFill>
                  <a:srgbClr val="C00000"/>
                </a:solidFill>
                <a:latin typeface="Arial" pitchFamily="34" charset="0"/>
              </a:rPr>
              <a:t>, </a:t>
            </a:r>
            <a:r>
              <a:rPr lang="en-US" sz="1400" b="1" u="sng" dirty="0">
                <a:solidFill>
                  <a:srgbClr val="C00000"/>
                </a:solidFill>
                <a:latin typeface="Arial" pitchFamily="34" charset="0"/>
              </a:rPr>
              <a:t>readily</a:t>
            </a:r>
            <a:r>
              <a:rPr lang="en-US" sz="1400" b="1" dirty="0">
                <a:solidFill>
                  <a:srgbClr val="C00000"/>
                </a:solidFill>
                <a:latin typeface="Arial" pitchFamily="34" charset="0"/>
              </a:rPr>
              <a:t> </a:t>
            </a:r>
            <a:r>
              <a:rPr lang="en-US" sz="1400" b="1" u="sng" dirty="0">
                <a:solidFill>
                  <a:srgbClr val="C00000"/>
                </a:solidFill>
                <a:latin typeface="Arial" pitchFamily="34" charset="0"/>
              </a:rPr>
              <a:t>bioavailable</a:t>
            </a:r>
            <a:r>
              <a:rPr lang="en-US" sz="1400" b="1" dirty="0">
                <a:solidFill>
                  <a:srgbClr val="C00000"/>
                </a:solidFill>
                <a:latin typeface="Arial" pitchFamily="34" charset="0"/>
              </a:rPr>
              <a:t>  state</a:t>
            </a:r>
          </a:p>
        </p:txBody>
      </p:sp>
      <p:sp>
        <p:nvSpPr>
          <p:cNvPr id="4" name="Rectangle 3"/>
          <p:cNvSpPr/>
          <p:nvPr/>
        </p:nvSpPr>
        <p:spPr>
          <a:xfrm>
            <a:off x="2612037" y="1244362"/>
            <a:ext cx="1496957" cy="396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Rectangle 4"/>
          <p:cNvSpPr/>
          <p:nvPr/>
        </p:nvSpPr>
        <p:spPr>
          <a:xfrm>
            <a:off x="1600200" y="5608639"/>
            <a:ext cx="2830548" cy="1190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419133" y="1300163"/>
            <a:ext cx="3828181" cy="806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880922" y="5300663"/>
            <a:ext cx="2596205" cy="12207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219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30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30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0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981200" y="274638"/>
            <a:ext cx="8229600" cy="1325562"/>
          </a:xfrm>
        </p:spPr>
        <p:txBody>
          <a:bodyPr/>
          <a:lstStyle/>
          <a:p>
            <a:pPr>
              <a:tabLst>
                <a:tab pos="228600" algn="l"/>
              </a:tabLst>
            </a:pPr>
            <a:r>
              <a:rPr lang="en-US" b="1" dirty="0">
                <a:solidFill>
                  <a:srgbClr val="C00000"/>
                </a:solidFill>
              </a:rPr>
              <a:t>Abraxane versus Taxol </a:t>
            </a:r>
            <a:br>
              <a:rPr lang="en-US" b="1" dirty="0"/>
            </a:br>
            <a:r>
              <a:rPr lang="en-US" b="1" dirty="0">
                <a:solidFill>
                  <a:srgbClr val="000066"/>
                </a:solidFill>
              </a:rPr>
              <a:t>(3 week treatment)</a:t>
            </a:r>
          </a:p>
        </p:txBody>
      </p:sp>
      <p:graphicFrame>
        <p:nvGraphicFramePr>
          <p:cNvPr id="4" name="Content Placeholder 3"/>
          <p:cNvGraphicFramePr>
            <a:graphicFrameLocks noGrp="1"/>
          </p:cNvGraphicFramePr>
          <p:nvPr>
            <p:ph idx="1"/>
            <p:extLst/>
          </p:nvPr>
        </p:nvGraphicFramePr>
        <p:xfrm>
          <a:off x="574766" y="2024742"/>
          <a:ext cx="9636031" cy="4728755"/>
        </p:xfrm>
        <a:graphic>
          <a:graphicData uri="http://schemas.openxmlformats.org/drawingml/2006/table">
            <a:tbl>
              <a:tblPr firstRow="1" bandRow="1">
                <a:tableStyleId>{5C22544A-7EE6-4342-B048-85BDC9FD1C3A}</a:tableStyleId>
              </a:tblPr>
              <a:tblGrid>
                <a:gridCol w="1600952">
                  <a:extLst>
                    <a:ext uri="{9D8B030D-6E8A-4147-A177-3AD203B41FA5}">
                      <a16:colId xmlns:a16="http://schemas.microsoft.com/office/drawing/2014/main" val="20000"/>
                    </a:ext>
                  </a:extLst>
                </a:gridCol>
                <a:gridCol w="1540610">
                  <a:extLst>
                    <a:ext uri="{9D8B030D-6E8A-4147-A177-3AD203B41FA5}">
                      <a16:colId xmlns:a16="http://schemas.microsoft.com/office/drawing/2014/main" val="20001"/>
                    </a:ext>
                  </a:extLst>
                </a:gridCol>
                <a:gridCol w="1260182">
                  <a:extLst>
                    <a:ext uri="{9D8B030D-6E8A-4147-A177-3AD203B41FA5}">
                      <a16:colId xmlns:a16="http://schemas.microsoft.com/office/drawing/2014/main" val="20002"/>
                    </a:ext>
                  </a:extLst>
                </a:gridCol>
                <a:gridCol w="2041126">
                  <a:extLst>
                    <a:ext uri="{9D8B030D-6E8A-4147-A177-3AD203B41FA5}">
                      <a16:colId xmlns:a16="http://schemas.microsoft.com/office/drawing/2014/main" val="20003"/>
                    </a:ext>
                  </a:extLst>
                </a:gridCol>
                <a:gridCol w="1100435">
                  <a:extLst>
                    <a:ext uri="{9D8B030D-6E8A-4147-A177-3AD203B41FA5}">
                      <a16:colId xmlns:a16="http://schemas.microsoft.com/office/drawing/2014/main" val="20004"/>
                    </a:ext>
                  </a:extLst>
                </a:gridCol>
                <a:gridCol w="2092726">
                  <a:extLst>
                    <a:ext uri="{9D8B030D-6E8A-4147-A177-3AD203B41FA5}">
                      <a16:colId xmlns:a16="http://schemas.microsoft.com/office/drawing/2014/main" val="20005"/>
                    </a:ext>
                  </a:extLst>
                </a:gridCol>
              </a:tblGrid>
              <a:tr h="1633455">
                <a:tc>
                  <a:txBody>
                    <a:bodyPr/>
                    <a:lstStyle/>
                    <a:p>
                      <a:r>
                        <a:rPr lang="en-US" dirty="0"/>
                        <a:t>Drug</a:t>
                      </a:r>
                    </a:p>
                  </a:txBody>
                  <a:tcPr/>
                </a:tc>
                <a:tc>
                  <a:txBody>
                    <a:bodyPr/>
                    <a:lstStyle/>
                    <a:p>
                      <a:r>
                        <a:rPr lang="en-US" dirty="0"/>
                        <a:t>Dose</a:t>
                      </a:r>
                    </a:p>
                    <a:p>
                      <a:r>
                        <a:rPr lang="en-US" dirty="0"/>
                        <a:t>(mg)</a:t>
                      </a:r>
                    </a:p>
                  </a:txBody>
                  <a:tcPr/>
                </a:tc>
                <a:tc>
                  <a:txBody>
                    <a:bodyPr/>
                    <a:lstStyle/>
                    <a:p>
                      <a:r>
                        <a:rPr lang="en-US" dirty="0"/>
                        <a:t>Tumor</a:t>
                      </a:r>
                      <a:r>
                        <a:rPr lang="en-US" baseline="0" dirty="0"/>
                        <a:t> Size</a:t>
                      </a:r>
                      <a:endParaRPr lang="en-US" dirty="0"/>
                    </a:p>
                    <a:p>
                      <a:r>
                        <a:rPr lang="en-US" dirty="0"/>
                        <a:t> </a:t>
                      </a:r>
                    </a:p>
                  </a:txBody>
                  <a:tcPr/>
                </a:tc>
                <a:tc>
                  <a:txBody>
                    <a:bodyPr/>
                    <a:lstStyle/>
                    <a:p>
                      <a:r>
                        <a:rPr lang="en-US" dirty="0"/>
                        <a:t>Tumor</a:t>
                      </a:r>
                      <a:r>
                        <a:rPr lang="en-US" baseline="0" dirty="0"/>
                        <a:t> in “check”  </a:t>
                      </a:r>
                    </a:p>
                    <a:p>
                      <a:r>
                        <a:rPr lang="en-US" baseline="0" dirty="0"/>
                        <a:t>(weeks)</a:t>
                      </a:r>
                      <a:endParaRPr lang="en-US" dirty="0"/>
                    </a:p>
                  </a:txBody>
                  <a:tcPr/>
                </a:tc>
                <a:tc>
                  <a:txBody>
                    <a:bodyPr/>
                    <a:lstStyle/>
                    <a:p>
                      <a:r>
                        <a:rPr lang="en-US" dirty="0"/>
                        <a:t>NP</a:t>
                      </a:r>
                    </a:p>
                    <a:p>
                      <a:r>
                        <a:rPr lang="en-US" dirty="0"/>
                        <a:t>(%)</a:t>
                      </a:r>
                    </a:p>
                  </a:txBody>
                  <a:tcPr/>
                </a:tc>
                <a:tc>
                  <a:txBody>
                    <a:bodyPr/>
                    <a:lstStyle/>
                    <a:p>
                      <a:r>
                        <a:rPr lang="en-US" dirty="0"/>
                        <a:t>Neuropathy</a:t>
                      </a:r>
                    </a:p>
                    <a:p>
                      <a:r>
                        <a:rPr lang="en-US" dirty="0"/>
                        <a:t>(#</a:t>
                      </a:r>
                      <a:r>
                        <a:rPr lang="en-US" baseline="0" dirty="0"/>
                        <a:t> of patients)</a:t>
                      </a:r>
                      <a:endParaRPr lang="en-US" dirty="0"/>
                    </a:p>
                  </a:txBody>
                  <a:tcPr/>
                </a:tc>
                <a:extLst>
                  <a:ext uri="{0D108BD9-81ED-4DB2-BD59-A6C34878D82A}">
                    <a16:rowId xmlns:a16="http://schemas.microsoft.com/office/drawing/2014/main" val="10000"/>
                  </a:ext>
                </a:extLst>
              </a:tr>
              <a:tr h="1200024">
                <a:tc>
                  <a:txBody>
                    <a:bodyPr/>
                    <a:lstStyle/>
                    <a:p>
                      <a:r>
                        <a:rPr lang="en-US" b="1" dirty="0">
                          <a:solidFill>
                            <a:srgbClr val="800080"/>
                          </a:solidFill>
                        </a:rPr>
                        <a:t>Abraxane (130 nm)</a:t>
                      </a:r>
                    </a:p>
                  </a:txBody>
                  <a:tcPr/>
                </a:tc>
                <a:tc>
                  <a:txBody>
                    <a:bodyPr/>
                    <a:lstStyle/>
                    <a:p>
                      <a:r>
                        <a:rPr lang="en-US" b="1" dirty="0">
                          <a:solidFill>
                            <a:srgbClr val="800080"/>
                          </a:solidFill>
                        </a:rPr>
                        <a:t>260 </a:t>
                      </a:r>
                      <a:r>
                        <a:rPr lang="en-US" b="1" baseline="0" dirty="0">
                          <a:solidFill>
                            <a:srgbClr val="800080"/>
                          </a:solidFill>
                        </a:rPr>
                        <a:t> </a:t>
                      </a:r>
                    </a:p>
                    <a:p>
                      <a:r>
                        <a:rPr lang="en-US" b="1" baseline="0" dirty="0">
                          <a:solidFill>
                            <a:srgbClr val="800080"/>
                          </a:solidFill>
                        </a:rPr>
                        <a:t>(30 min)</a:t>
                      </a:r>
                      <a:endParaRPr lang="en-US" b="1" dirty="0">
                        <a:solidFill>
                          <a:srgbClr val="800080"/>
                        </a:solidFill>
                      </a:endParaRPr>
                    </a:p>
                  </a:txBody>
                  <a:tcPr/>
                </a:tc>
                <a:tc>
                  <a:txBody>
                    <a:bodyPr/>
                    <a:lstStyle/>
                    <a:p>
                      <a:r>
                        <a:rPr lang="en-US" b="1" dirty="0">
                          <a:solidFill>
                            <a:srgbClr val="800080"/>
                          </a:solidFill>
                        </a:rPr>
                        <a:t>33%</a:t>
                      </a:r>
                      <a:r>
                        <a:rPr lang="en-US" dirty="0">
                          <a:solidFill>
                            <a:srgbClr val="800080"/>
                          </a:solidFill>
                        </a:rPr>
                        <a:t> </a:t>
                      </a:r>
                    </a:p>
                  </a:txBody>
                  <a:tcPr/>
                </a:tc>
                <a:tc>
                  <a:txBody>
                    <a:bodyPr/>
                    <a:lstStyle/>
                    <a:p>
                      <a:r>
                        <a:rPr lang="en-US" b="1" dirty="0">
                          <a:solidFill>
                            <a:srgbClr val="800080"/>
                          </a:solidFill>
                        </a:rPr>
                        <a:t>21.9</a:t>
                      </a:r>
                    </a:p>
                  </a:txBody>
                  <a:tcPr/>
                </a:tc>
                <a:tc>
                  <a:txBody>
                    <a:bodyPr/>
                    <a:lstStyle/>
                    <a:p>
                      <a:r>
                        <a:rPr lang="en-US" b="1" dirty="0">
                          <a:solidFill>
                            <a:srgbClr val="800080"/>
                          </a:solidFill>
                        </a:rPr>
                        <a:t>34</a:t>
                      </a:r>
                    </a:p>
                  </a:txBody>
                  <a:tcPr/>
                </a:tc>
                <a:tc>
                  <a:txBody>
                    <a:bodyPr/>
                    <a:lstStyle/>
                    <a:p>
                      <a:r>
                        <a:rPr lang="en-US" b="1" dirty="0">
                          <a:solidFill>
                            <a:srgbClr val="800080"/>
                          </a:solidFill>
                        </a:rPr>
                        <a:t>24</a:t>
                      </a:r>
                    </a:p>
                  </a:txBody>
                  <a:tcPr/>
                </a:tc>
                <a:extLst>
                  <a:ext uri="{0D108BD9-81ED-4DB2-BD59-A6C34878D82A}">
                    <a16:rowId xmlns:a16="http://schemas.microsoft.com/office/drawing/2014/main" val="10001"/>
                  </a:ext>
                </a:extLst>
              </a:tr>
              <a:tr h="1200024">
                <a:tc>
                  <a:txBody>
                    <a:bodyPr/>
                    <a:lstStyle/>
                    <a:p>
                      <a:r>
                        <a:rPr lang="en-US" dirty="0"/>
                        <a:t>Taxol *</a:t>
                      </a:r>
                    </a:p>
                    <a:p>
                      <a:r>
                        <a:rPr lang="en-US" dirty="0"/>
                        <a:t> </a:t>
                      </a:r>
                    </a:p>
                  </a:txBody>
                  <a:tcPr/>
                </a:tc>
                <a:tc>
                  <a:txBody>
                    <a:bodyPr/>
                    <a:lstStyle/>
                    <a:p>
                      <a:r>
                        <a:rPr lang="en-US" dirty="0"/>
                        <a:t>175</a:t>
                      </a:r>
                      <a:r>
                        <a:rPr lang="en-US" baseline="0" dirty="0"/>
                        <a:t> </a:t>
                      </a:r>
                    </a:p>
                    <a:p>
                      <a:r>
                        <a:rPr lang="en-US" dirty="0"/>
                        <a:t>(3</a:t>
                      </a:r>
                      <a:r>
                        <a:rPr lang="en-US" baseline="0" dirty="0"/>
                        <a:t> hr)</a:t>
                      </a:r>
                      <a:endParaRPr lang="en-US" dirty="0"/>
                    </a:p>
                  </a:txBody>
                  <a:tcPr/>
                </a:tc>
                <a:tc>
                  <a:txBody>
                    <a:bodyPr/>
                    <a:lstStyle/>
                    <a:p>
                      <a:r>
                        <a:rPr lang="en-US" dirty="0"/>
                        <a:t>19%</a:t>
                      </a:r>
                    </a:p>
                  </a:txBody>
                  <a:tcPr/>
                </a:tc>
                <a:tc>
                  <a:txBody>
                    <a:bodyPr/>
                    <a:lstStyle/>
                    <a:p>
                      <a:r>
                        <a:rPr lang="en-US" dirty="0"/>
                        <a:t>16.1</a:t>
                      </a:r>
                    </a:p>
                  </a:txBody>
                  <a:tcPr/>
                </a:tc>
                <a:tc>
                  <a:txBody>
                    <a:bodyPr/>
                    <a:lstStyle/>
                    <a:p>
                      <a:r>
                        <a:rPr lang="en-US" dirty="0"/>
                        <a:t>54</a:t>
                      </a:r>
                    </a:p>
                  </a:txBody>
                  <a:tcPr/>
                </a:tc>
                <a:tc>
                  <a:txBody>
                    <a:bodyPr/>
                    <a:lstStyle/>
                    <a:p>
                      <a:r>
                        <a:rPr lang="en-US" dirty="0"/>
                        <a:t>5</a:t>
                      </a:r>
                    </a:p>
                  </a:txBody>
                  <a:tcPr/>
                </a:tc>
                <a:extLst>
                  <a:ext uri="{0D108BD9-81ED-4DB2-BD59-A6C34878D82A}">
                    <a16:rowId xmlns:a16="http://schemas.microsoft.com/office/drawing/2014/main" val="10002"/>
                  </a:ext>
                </a:extLst>
              </a:tr>
              <a:tr h="695252">
                <a:tc gridSpan="6">
                  <a:txBody>
                    <a:bodyPr/>
                    <a:lstStyle/>
                    <a:p>
                      <a:r>
                        <a:rPr lang="en-US" dirty="0"/>
                        <a:t>* : dissolved in Cremophor      NP= neutropenia</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sp>
        <p:nvSpPr>
          <p:cNvPr id="5" name="Down Arrow 4"/>
          <p:cNvSpPr/>
          <p:nvPr/>
        </p:nvSpPr>
        <p:spPr>
          <a:xfrm>
            <a:off x="6324600" y="2600325"/>
            <a:ext cx="46038"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Down Arrow 6"/>
          <p:cNvSpPr/>
          <p:nvPr/>
        </p:nvSpPr>
        <p:spPr>
          <a:xfrm>
            <a:off x="6019800" y="3352800"/>
            <a:ext cx="46038"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925164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0000"/>
                </a:solidFill>
              </a:rPr>
              <a:t>FDA </a:t>
            </a:r>
          </a:p>
        </p:txBody>
      </p:sp>
      <p:sp>
        <p:nvSpPr>
          <p:cNvPr id="3" name="Content Placeholder 2"/>
          <p:cNvSpPr>
            <a:spLocks noGrp="1"/>
          </p:cNvSpPr>
          <p:nvPr>
            <p:ph idx="1"/>
          </p:nvPr>
        </p:nvSpPr>
        <p:spPr>
          <a:xfrm>
            <a:off x="1981200" y="1219201"/>
            <a:ext cx="8229600" cy="4525963"/>
          </a:xfrm>
        </p:spPr>
        <p:txBody>
          <a:bodyPr/>
          <a:lstStyle/>
          <a:p>
            <a:r>
              <a:rPr lang="en-US" b="1" dirty="0">
                <a:solidFill>
                  <a:srgbClr val="002060"/>
                </a:solidFill>
              </a:rPr>
              <a:t>“Taxol has a higher incidence of neutropenia and hypersensitivity reactions”</a:t>
            </a:r>
          </a:p>
          <a:p>
            <a:r>
              <a:rPr lang="en-US" b="1" dirty="0">
                <a:solidFill>
                  <a:srgbClr val="800080"/>
                </a:solidFill>
              </a:rPr>
              <a:t>“Abraxane has a higher incidence of peripheral neuropathy, nausea, vomiting, diarrhea and asthenia”</a:t>
            </a:r>
          </a:p>
        </p:txBody>
      </p:sp>
    </p:spTree>
    <p:extLst>
      <p:ext uri="{BB962C8B-B14F-4D97-AF65-F5344CB8AC3E}">
        <p14:creationId xmlns:p14="http://schemas.microsoft.com/office/powerpoint/2010/main" val="492903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solidFill>
                  <a:srgbClr val="800080"/>
                </a:solidFill>
              </a:rPr>
              <a:t>FDA (cont’d)</a:t>
            </a:r>
          </a:p>
        </p:txBody>
      </p:sp>
      <p:sp>
        <p:nvSpPr>
          <p:cNvPr id="3" name="Content Placeholder 2"/>
          <p:cNvSpPr>
            <a:spLocks noGrp="1"/>
          </p:cNvSpPr>
          <p:nvPr>
            <p:ph idx="1"/>
          </p:nvPr>
        </p:nvSpPr>
        <p:spPr>
          <a:xfrm>
            <a:off x="672029" y="1600200"/>
            <a:ext cx="10681771" cy="2839597"/>
          </a:xfrm>
        </p:spPr>
        <p:txBody>
          <a:bodyPr>
            <a:noAutofit/>
          </a:bodyPr>
          <a:lstStyle/>
          <a:p>
            <a:pPr marL="0" indent="0">
              <a:buNone/>
            </a:pPr>
            <a:r>
              <a:rPr lang="en-US" sz="4400" dirty="0">
                <a:solidFill>
                  <a:srgbClr val="800000"/>
                </a:solidFill>
                <a:latin typeface="Times New Roman" panose="02020603050405020304" pitchFamily="18" charset="0"/>
                <a:cs typeface="Times New Roman" panose="02020603050405020304" pitchFamily="18" charset="0"/>
              </a:rPr>
              <a:t>“FDA agrees that in the metastatic breast cancer study Abraxane had a higher tumor response rate than Taxol” </a:t>
            </a:r>
          </a:p>
        </p:txBody>
      </p:sp>
    </p:spTree>
    <p:extLst>
      <p:ext uri="{BB962C8B-B14F-4D97-AF65-F5344CB8AC3E}">
        <p14:creationId xmlns:p14="http://schemas.microsoft.com/office/powerpoint/2010/main" val="2931121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r>
              <a:rPr lang="en-US" b="1" dirty="0">
                <a:solidFill>
                  <a:srgbClr val="000066"/>
                </a:solidFill>
              </a:rPr>
              <a:t>Abraxane versus Taxol</a:t>
            </a:r>
          </a:p>
        </p:txBody>
      </p:sp>
      <p:sp>
        <p:nvSpPr>
          <p:cNvPr id="3" name="Subtitle 2"/>
          <p:cNvSpPr>
            <a:spLocks noGrp="1"/>
          </p:cNvSpPr>
          <p:nvPr>
            <p:ph type="subTitle" idx="1"/>
          </p:nvPr>
        </p:nvSpPr>
        <p:spPr>
          <a:xfrm>
            <a:off x="1676400" y="3886200"/>
            <a:ext cx="8991600" cy="1752600"/>
          </a:xfrm>
        </p:spPr>
        <p:txBody>
          <a:bodyPr/>
          <a:lstStyle/>
          <a:p>
            <a:pPr>
              <a:defRPr/>
            </a:pPr>
            <a:r>
              <a:rPr lang="en-US" b="1" dirty="0">
                <a:solidFill>
                  <a:srgbClr val="800000"/>
                </a:solidFill>
              </a:rPr>
              <a:t>http://www.youtube.com/watch?v=OmRzyqc6QrA</a:t>
            </a:r>
          </a:p>
        </p:txBody>
      </p:sp>
    </p:spTree>
    <p:extLst>
      <p:ext uri="{BB962C8B-B14F-4D97-AF65-F5344CB8AC3E}">
        <p14:creationId xmlns:p14="http://schemas.microsoft.com/office/powerpoint/2010/main" val="3664252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55480"/>
          </a:xfrm>
        </p:spPr>
        <p:txBody>
          <a:bodyPr>
            <a:normAutofit fontScale="90000"/>
          </a:bodyPr>
          <a:lstStyle/>
          <a:p>
            <a:pPr algn="ctr"/>
            <a:r>
              <a:rPr lang="en-US" b="1" dirty="0">
                <a:solidFill>
                  <a:srgbClr val="000066"/>
                </a:solidFill>
              </a:rPr>
              <a:t>Objectives</a:t>
            </a:r>
          </a:p>
        </p:txBody>
      </p:sp>
      <p:sp>
        <p:nvSpPr>
          <p:cNvPr id="3" name="Content Placeholder 2"/>
          <p:cNvSpPr>
            <a:spLocks noGrp="1"/>
          </p:cNvSpPr>
          <p:nvPr>
            <p:ph idx="1"/>
          </p:nvPr>
        </p:nvSpPr>
        <p:spPr>
          <a:xfrm>
            <a:off x="431073" y="1542361"/>
            <a:ext cx="11534503" cy="4192233"/>
          </a:xfrm>
        </p:spPr>
        <p:txBody>
          <a:bodyPr>
            <a:normAutofit/>
          </a:bodyPr>
          <a:lstStyle/>
          <a:p>
            <a:pPr marL="0" indent="0">
              <a:buNone/>
            </a:pPr>
            <a:r>
              <a:rPr lang="en-US" sz="4300" b="1" dirty="0">
                <a:solidFill>
                  <a:srgbClr val="0070C0"/>
                </a:solidFill>
                <a:latin typeface="Times New Roman" panose="02020603050405020304" pitchFamily="18" charset="0"/>
                <a:cs typeface="Times New Roman" panose="02020603050405020304" pitchFamily="18" charset="0"/>
              </a:rPr>
              <a:t>Enable Scientists to Better Capitalize on Their Nanotechnology Inventions Through:</a:t>
            </a:r>
          </a:p>
          <a:p>
            <a:pPr marL="0" indent="0">
              <a:buNone/>
            </a:pPr>
            <a:r>
              <a:rPr lang="en-US" sz="4300" dirty="0">
                <a:solidFill>
                  <a:srgbClr val="CC0066"/>
                </a:solidFill>
                <a:latin typeface="Times New Roman" panose="02020603050405020304" pitchFamily="18" charset="0"/>
                <a:cs typeface="Times New Roman" panose="02020603050405020304" pitchFamily="18" charset="0"/>
              </a:rPr>
              <a:t> </a:t>
            </a:r>
            <a:r>
              <a:rPr lang="en-US" sz="4300" b="1" dirty="0">
                <a:solidFill>
                  <a:srgbClr val="CC0066"/>
                </a:solidFill>
                <a:latin typeface="Times New Roman" panose="02020603050405020304" pitchFamily="18" charset="0"/>
                <a:cs typeface="Times New Roman" panose="02020603050405020304" pitchFamily="18" charset="0"/>
              </a:rPr>
              <a:t>1.  Understanding of Regulatory and Patent 	Issues</a:t>
            </a:r>
          </a:p>
          <a:p>
            <a:pPr marL="0" indent="0">
              <a:buNone/>
            </a:pPr>
            <a:r>
              <a:rPr lang="en-US" sz="4300" b="1" dirty="0">
                <a:solidFill>
                  <a:srgbClr val="009900"/>
                </a:solidFill>
                <a:latin typeface="Times New Roman" panose="02020603050405020304" pitchFamily="18" charset="0"/>
                <a:cs typeface="Times New Roman" panose="02020603050405020304" pitchFamily="18" charset="0"/>
              </a:rPr>
              <a:t> 2.   More Efficient Communication with 	Their Patent Counsel</a:t>
            </a:r>
          </a:p>
          <a:p>
            <a:pPr marL="0" indent="0">
              <a:buNone/>
            </a:pPr>
            <a:endParaRPr lang="en-US" dirty="0"/>
          </a:p>
        </p:txBody>
      </p:sp>
      <p:sp>
        <p:nvSpPr>
          <p:cNvPr id="5" name="Date Placeholder 4"/>
          <p:cNvSpPr>
            <a:spLocks noGrp="1"/>
          </p:cNvSpPr>
          <p:nvPr>
            <p:ph type="dt" sz="half" idx="10"/>
          </p:nvPr>
        </p:nvSpPr>
        <p:spPr/>
        <p:txBody>
          <a:bodyPr/>
          <a:lstStyle/>
          <a:p>
            <a:r>
              <a:rPr lang="en-US"/>
              <a:t> </a:t>
            </a:r>
          </a:p>
        </p:txBody>
      </p:sp>
      <p:sp>
        <p:nvSpPr>
          <p:cNvPr id="6" name="Footer Placeholder 5"/>
          <p:cNvSpPr>
            <a:spLocks noGrp="1"/>
          </p:cNvSpPr>
          <p:nvPr>
            <p:ph type="ftr" sz="quarter" idx="11"/>
          </p:nvPr>
        </p:nvSpPr>
        <p:spPr/>
        <p:txBody>
          <a:bodyPr/>
          <a:lstStyle/>
          <a:p>
            <a:r>
              <a:rPr lang="en-US"/>
              <a:t>© Melethil 2017 </a:t>
            </a:r>
          </a:p>
        </p:txBody>
      </p:sp>
    </p:spTree>
    <p:extLst>
      <p:ext uri="{BB962C8B-B14F-4D97-AF65-F5344CB8AC3E}">
        <p14:creationId xmlns:p14="http://schemas.microsoft.com/office/powerpoint/2010/main" val="234445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138998"/>
            <a:ext cx="10226040" cy="1136469"/>
          </a:xfrm>
        </p:spPr>
        <p:txBody>
          <a:bodyPr>
            <a:normAutofit fontScale="90000"/>
          </a:bodyPr>
          <a:lstStyle/>
          <a:p>
            <a:br>
              <a:rPr lang="en-US" sz="4400" dirty="0">
                <a:solidFill>
                  <a:srgbClr val="C00000"/>
                </a:solidFill>
                <a:latin typeface="Times New Roman" panose="02020603050405020304" pitchFamily="18" charset="0"/>
                <a:cs typeface="Times New Roman" panose="02020603050405020304" pitchFamily="18" charset="0"/>
              </a:rPr>
            </a:br>
            <a:br>
              <a:rPr lang="en-US" sz="4400" dirty="0">
                <a:solidFill>
                  <a:srgbClr val="C00000"/>
                </a:solidFill>
                <a:latin typeface="Times New Roman" panose="02020603050405020304" pitchFamily="18" charset="0"/>
                <a:cs typeface="Times New Roman" panose="02020603050405020304" pitchFamily="18" charset="0"/>
              </a:rPr>
            </a:br>
            <a:br>
              <a:rPr lang="en-US" sz="4400" dirty="0">
                <a:solidFill>
                  <a:srgbClr val="C00000"/>
                </a:solidFill>
                <a:latin typeface="Times New Roman" panose="02020603050405020304" pitchFamily="18" charset="0"/>
                <a:cs typeface="Times New Roman" panose="02020603050405020304" pitchFamily="18" charset="0"/>
              </a:rPr>
            </a:br>
            <a:r>
              <a:rPr lang="en-US" sz="4400" dirty="0">
                <a:solidFill>
                  <a:srgbClr val="C00000"/>
                </a:solidFill>
                <a:latin typeface="Times New Roman" panose="02020603050405020304" pitchFamily="18" charset="0"/>
                <a:cs typeface="Times New Roman" panose="02020603050405020304" pitchFamily="18" charset="0"/>
              </a:rPr>
              <a:t>Elan Pharmaceutical v. </a:t>
            </a:r>
            <a:r>
              <a:rPr lang="en-US" sz="4400" dirty="0" err="1">
                <a:solidFill>
                  <a:srgbClr val="C00000"/>
                </a:solidFill>
                <a:latin typeface="Times New Roman" panose="02020603050405020304" pitchFamily="18" charset="0"/>
                <a:cs typeface="Times New Roman" panose="02020603050405020304" pitchFamily="18" charset="0"/>
              </a:rPr>
              <a:t>Abraxis</a:t>
            </a:r>
            <a:r>
              <a:rPr lang="en-US" sz="4400" dirty="0">
                <a:solidFill>
                  <a:srgbClr val="C00000"/>
                </a:solidFill>
                <a:latin typeface="Times New Roman" panose="02020603050405020304" pitchFamily="18" charset="0"/>
                <a:cs typeface="Times New Roman" panose="02020603050405020304" pitchFamily="18" charset="0"/>
              </a:rPr>
              <a:t> Biosciences</a:t>
            </a:r>
          </a:p>
        </p:txBody>
      </p:sp>
      <p:sp>
        <p:nvSpPr>
          <p:cNvPr id="3" name="Subtitle 2"/>
          <p:cNvSpPr>
            <a:spLocks noGrp="1"/>
          </p:cNvSpPr>
          <p:nvPr>
            <p:ph type="subTitle" idx="1"/>
          </p:nvPr>
        </p:nvSpPr>
        <p:spPr>
          <a:xfrm>
            <a:off x="1328057" y="2138998"/>
            <a:ext cx="9556608" cy="1655762"/>
          </a:xfrm>
        </p:spPr>
        <p:txBody>
          <a:bodyPr/>
          <a:lstStyle/>
          <a:p>
            <a:endParaRPr lang="en-US" dirty="0"/>
          </a:p>
        </p:txBody>
      </p:sp>
      <p:sp>
        <p:nvSpPr>
          <p:cNvPr id="5" name="Date Placeholder 4"/>
          <p:cNvSpPr>
            <a:spLocks noGrp="1"/>
          </p:cNvSpPr>
          <p:nvPr>
            <p:ph type="dt" sz="half" idx="10"/>
          </p:nvPr>
        </p:nvSpPr>
        <p:spPr/>
        <p:txBody>
          <a:bodyPr/>
          <a:lstStyle/>
          <a:p>
            <a:r>
              <a:rPr lang="en-US"/>
              <a:t> </a:t>
            </a:r>
          </a:p>
        </p:txBody>
      </p:sp>
      <p:sp>
        <p:nvSpPr>
          <p:cNvPr id="6" name="Footer Placeholder 5"/>
          <p:cNvSpPr>
            <a:spLocks noGrp="1"/>
          </p:cNvSpPr>
          <p:nvPr>
            <p:ph type="ftr" sz="quarter" idx="11"/>
          </p:nvPr>
        </p:nvSpPr>
        <p:spPr/>
        <p:txBody>
          <a:bodyPr/>
          <a:lstStyle/>
          <a:p>
            <a:r>
              <a:rPr lang="en-US"/>
              <a:t>© Melethil 2017 </a:t>
            </a:r>
          </a:p>
        </p:txBody>
      </p:sp>
    </p:spTree>
    <p:extLst>
      <p:ext uri="{BB962C8B-B14F-4D97-AF65-F5344CB8AC3E}">
        <p14:creationId xmlns:p14="http://schemas.microsoft.com/office/powerpoint/2010/main" val="2044018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The jury determined that </a:t>
            </a:r>
            <a:r>
              <a:rPr lang="en-US" dirty="0" err="1"/>
              <a:t>Abraxane</a:t>
            </a:r>
            <a:r>
              <a:rPr lang="en-US" dirty="0"/>
              <a:t> infringed on several of Elan's patent claims in U.S. Patent No. 5,399,363 ('363 Patent), 142 issued by the USPTO in 1995. The Elan '363 Patent claimed anticancer compositions in the form of "surface modified nanoparticles" in "crystalline" form that "exhibit reduced toxicity and/or enhanced efficacy." 143 The Elan Patent specifically claimed:</a:t>
            </a:r>
          </a:p>
          <a:p>
            <a:r>
              <a:rPr lang="en-US" dirty="0"/>
              <a:t>Particles consisting essentially of 99.9% by weight of a crystalline medicament useful in treating cancer susceptible to treatment with said medicament, said medicament having a solubility in water of less than 10 mg/ml, and having a non-crosslinked surface modifier adsorbed on the surface thereof in an amount of 0.1-90% by weight and sufficient to maintain an average effective particle size of less than 1000 nm ... .144</a:t>
            </a:r>
          </a:p>
          <a:p>
            <a:endParaRPr lang="en-US" dirty="0"/>
          </a:p>
        </p:txBody>
      </p:sp>
      <p:sp>
        <p:nvSpPr>
          <p:cNvPr id="4" name="Date Placeholder 3"/>
          <p:cNvSpPr>
            <a:spLocks noGrp="1"/>
          </p:cNvSpPr>
          <p:nvPr>
            <p:ph type="dt" sz="half" idx="10"/>
          </p:nvPr>
        </p:nvSpPr>
        <p:spPr/>
        <p:txBody>
          <a:bodyPr/>
          <a:lstStyle/>
          <a:p>
            <a:r>
              <a:rPr lang="en-US"/>
              <a:t> </a:t>
            </a:r>
          </a:p>
        </p:txBody>
      </p:sp>
      <p:sp>
        <p:nvSpPr>
          <p:cNvPr id="5" name="Footer Placeholder 4"/>
          <p:cNvSpPr>
            <a:spLocks noGrp="1"/>
          </p:cNvSpPr>
          <p:nvPr>
            <p:ph type="ftr" sz="quarter" idx="11"/>
          </p:nvPr>
        </p:nvSpPr>
        <p:spPr/>
        <p:txBody>
          <a:bodyPr/>
          <a:lstStyle/>
          <a:p>
            <a:r>
              <a:rPr lang="en-US"/>
              <a:t>© Melethil 2017 </a:t>
            </a:r>
          </a:p>
        </p:txBody>
      </p:sp>
    </p:spTree>
    <p:extLst>
      <p:ext uri="{BB962C8B-B14F-4D97-AF65-F5344CB8AC3E}">
        <p14:creationId xmlns:p14="http://schemas.microsoft.com/office/powerpoint/2010/main" val="4112874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Elan Patent </a:t>
            </a:r>
          </a:p>
        </p:txBody>
      </p:sp>
      <p:sp>
        <p:nvSpPr>
          <p:cNvPr id="3" name="Content Placeholder 2"/>
          <p:cNvSpPr>
            <a:spLocks noGrp="1"/>
          </p:cNvSpPr>
          <p:nvPr>
            <p:ph idx="1"/>
          </p:nvPr>
        </p:nvSpPr>
        <p:spPr/>
        <p:txBody>
          <a:bodyPr>
            <a:normAutofit/>
          </a:bodyPr>
          <a:lstStyle/>
          <a:p>
            <a:pPr marL="0" indent="0">
              <a:buNone/>
            </a:pPr>
            <a:r>
              <a:rPr lang="en-US" dirty="0"/>
              <a:t>The Elan Patent specifically claimed:</a:t>
            </a:r>
          </a:p>
          <a:p>
            <a:r>
              <a:rPr lang="en-US" dirty="0"/>
              <a:t>Particles consisting essentially of 99.9% by weight of a crystalline medicament useful in treating cancer susceptible to treatment with said medicament, said medicament having a solubility in water of less than 10 mg/ml, and having a </a:t>
            </a:r>
            <a:r>
              <a:rPr lang="en-US" u="sng" dirty="0"/>
              <a:t>non-crosslinked</a:t>
            </a:r>
            <a:r>
              <a:rPr lang="en-US" dirty="0"/>
              <a:t> </a:t>
            </a:r>
            <a:r>
              <a:rPr lang="en-US" u="sng" dirty="0"/>
              <a:t>surface modifier adsorbed on the surface thereof </a:t>
            </a:r>
            <a:r>
              <a:rPr lang="en-US" dirty="0"/>
              <a:t>in an amount of 0.1-90% by weight and sufficient to maintain an average effective particle size of less than 1000 nm </a:t>
            </a:r>
          </a:p>
        </p:txBody>
      </p:sp>
      <p:sp>
        <p:nvSpPr>
          <p:cNvPr id="4" name="Date Placeholder 3"/>
          <p:cNvSpPr>
            <a:spLocks noGrp="1"/>
          </p:cNvSpPr>
          <p:nvPr>
            <p:ph type="dt" sz="half" idx="10"/>
          </p:nvPr>
        </p:nvSpPr>
        <p:spPr/>
        <p:txBody>
          <a:bodyPr/>
          <a:lstStyle/>
          <a:p>
            <a:r>
              <a:rPr lang="en-US"/>
              <a:t> </a:t>
            </a:r>
          </a:p>
        </p:txBody>
      </p:sp>
      <p:sp>
        <p:nvSpPr>
          <p:cNvPr id="5" name="Footer Placeholder 4"/>
          <p:cNvSpPr>
            <a:spLocks noGrp="1"/>
          </p:cNvSpPr>
          <p:nvPr>
            <p:ph type="ftr" sz="quarter" idx="11"/>
          </p:nvPr>
        </p:nvSpPr>
        <p:spPr/>
        <p:txBody>
          <a:bodyPr/>
          <a:lstStyle/>
          <a:p>
            <a:r>
              <a:rPr lang="en-US"/>
              <a:t>© Melethil 2017 </a:t>
            </a:r>
          </a:p>
        </p:txBody>
      </p:sp>
    </p:spTree>
    <p:extLst>
      <p:ext uri="{BB962C8B-B14F-4D97-AF65-F5344CB8AC3E}">
        <p14:creationId xmlns:p14="http://schemas.microsoft.com/office/powerpoint/2010/main" val="47234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Times New Roman" panose="02020603050405020304" pitchFamily="18" charset="0"/>
                <a:cs typeface="Times New Roman" panose="02020603050405020304" pitchFamily="18" charset="0"/>
              </a:rPr>
              <a:t>Surface modified anticancer nanoparticles (Elan’s US Patent (1995))</a:t>
            </a:r>
          </a:p>
        </p:txBody>
      </p:sp>
      <p:sp>
        <p:nvSpPr>
          <p:cNvPr id="3" name="Content Placeholder 2"/>
          <p:cNvSpPr>
            <a:spLocks noGrp="1"/>
          </p:cNvSpPr>
          <p:nvPr>
            <p:ph idx="1"/>
          </p:nvPr>
        </p:nvSpPr>
        <p:spPr>
          <a:xfrm>
            <a:off x="275422" y="1825625"/>
            <a:ext cx="11688896" cy="3242134"/>
          </a:xfrm>
        </p:spPr>
        <p:txBody>
          <a:bodyPr>
            <a:normAutofit fontScale="77500" lnSpcReduction="20000"/>
          </a:bodyPr>
          <a:lstStyle/>
          <a:p>
            <a:pPr marL="0" indent="0">
              <a:buNone/>
            </a:pPr>
            <a:endParaRPr lang="en-US" dirty="0"/>
          </a:p>
          <a:p>
            <a:pPr marL="0" indent="0">
              <a:buNone/>
            </a:pPr>
            <a:r>
              <a:rPr lang="en-US" sz="3600" b="1" dirty="0">
                <a:solidFill>
                  <a:srgbClr val="000066"/>
                </a:solidFill>
                <a:latin typeface="Times New Roman" panose="02020603050405020304" pitchFamily="18" charset="0"/>
                <a:cs typeface="Times New Roman" panose="02020603050405020304" pitchFamily="18" charset="0"/>
              </a:rPr>
              <a:t>Claim 1</a:t>
            </a:r>
          </a:p>
          <a:p>
            <a:pPr marL="0" indent="0">
              <a:buNone/>
            </a:pPr>
            <a:r>
              <a:rPr lang="en-US" sz="3600" b="1" dirty="0">
                <a:solidFill>
                  <a:srgbClr val="000066"/>
                </a:solidFill>
                <a:latin typeface="Times New Roman" panose="02020603050405020304" pitchFamily="18" charset="0"/>
                <a:cs typeface="Times New Roman" panose="02020603050405020304" pitchFamily="18" charset="0"/>
              </a:rPr>
              <a:t>Particles consisting essentially of 99.9% by weight of a crystalline medicament useful in treating cancer susceptible to treatment with said medicament, said medicament having a solubility in water of less than 10 mg/ml, and having a non-crosslinked surface modifier adsorbed on the surface thereof in an amount of 0.1-90% by weight and sufficient to maintain an average effective particle size of less than 1000 nm . . .   </a:t>
            </a:r>
          </a:p>
          <a:p>
            <a:endParaRPr lang="en-US" dirty="0"/>
          </a:p>
        </p:txBody>
      </p:sp>
      <p:sp>
        <p:nvSpPr>
          <p:cNvPr id="4" name="Date Placeholder 3"/>
          <p:cNvSpPr>
            <a:spLocks noGrp="1"/>
          </p:cNvSpPr>
          <p:nvPr>
            <p:ph type="dt" sz="half" idx="10"/>
          </p:nvPr>
        </p:nvSpPr>
        <p:spPr/>
        <p:txBody>
          <a:bodyPr/>
          <a:lstStyle/>
          <a:p>
            <a:r>
              <a:rPr lang="en-US"/>
              <a:t> </a:t>
            </a:r>
          </a:p>
        </p:txBody>
      </p:sp>
      <p:sp>
        <p:nvSpPr>
          <p:cNvPr id="5" name="Footer Placeholder 4"/>
          <p:cNvSpPr>
            <a:spLocks noGrp="1"/>
          </p:cNvSpPr>
          <p:nvPr>
            <p:ph type="ftr" sz="quarter" idx="11"/>
          </p:nvPr>
        </p:nvSpPr>
        <p:spPr/>
        <p:txBody>
          <a:bodyPr/>
          <a:lstStyle/>
          <a:p>
            <a:r>
              <a:rPr lang="en-US"/>
              <a:t>© Melethil 2017 </a:t>
            </a:r>
          </a:p>
        </p:txBody>
      </p:sp>
    </p:spTree>
    <p:extLst>
      <p:ext uri="{BB962C8B-B14F-4D97-AF65-F5344CB8AC3E}">
        <p14:creationId xmlns:p14="http://schemas.microsoft.com/office/powerpoint/2010/main" val="2181116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12001500" cy="1638300"/>
          </a:xfrm>
        </p:spPr>
        <p:txBody>
          <a:bodyPr>
            <a:normAutofit/>
          </a:bodyPr>
          <a:lstStyle/>
          <a:p>
            <a:r>
              <a:rPr lang="en-US" sz="4800" b="1" dirty="0" err="1">
                <a:solidFill>
                  <a:srgbClr val="C00000"/>
                </a:solidFill>
              </a:rPr>
              <a:t>Markman</a:t>
            </a:r>
            <a:r>
              <a:rPr lang="en-US" sz="4800" b="1" dirty="0">
                <a:solidFill>
                  <a:srgbClr val="C00000"/>
                </a:solidFill>
              </a:rPr>
              <a:t> Hearing *</a:t>
            </a:r>
            <a:br>
              <a:rPr lang="en-US" sz="4800" b="1" dirty="0">
                <a:solidFill>
                  <a:srgbClr val="C00000"/>
                </a:solidFill>
              </a:rPr>
            </a:br>
            <a:r>
              <a:rPr lang="en-US" sz="4800" b="1" dirty="0">
                <a:solidFill>
                  <a:srgbClr val="0070C0"/>
                </a:solidFill>
              </a:rPr>
              <a:t>Claim Construction Hearing </a:t>
            </a:r>
            <a:r>
              <a:rPr lang="en-US" sz="4800" b="1" baseline="30000" dirty="0">
                <a:solidFill>
                  <a:srgbClr val="0070C0"/>
                </a:solidFill>
              </a:rPr>
              <a:t> </a:t>
            </a:r>
            <a:endParaRPr lang="en-US" sz="4800" dirty="0">
              <a:solidFill>
                <a:srgbClr val="0070C0"/>
              </a:solidFill>
            </a:endParaRPr>
          </a:p>
        </p:txBody>
      </p:sp>
      <p:sp>
        <p:nvSpPr>
          <p:cNvPr id="3" name="Subtitle 2"/>
          <p:cNvSpPr>
            <a:spLocks noGrp="1"/>
          </p:cNvSpPr>
          <p:nvPr>
            <p:ph type="subTitle" idx="1"/>
          </p:nvPr>
        </p:nvSpPr>
        <p:spPr>
          <a:xfrm>
            <a:off x="247650" y="1657350"/>
            <a:ext cx="11753850" cy="2933700"/>
          </a:xfrm>
        </p:spPr>
        <p:txBody>
          <a:bodyPr>
            <a:normAutofit lnSpcReduction="10000"/>
          </a:bodyPr>
          <a:lstStyle/>
          <a:p>
            <a:pPr algn="l"/>
            <a:r>
              <a:rPr lang="en-US" sz="4000" dirty="0"/>
              <a:t>1 	Pretrial hearing in a U.S. District Court  (where the 	patent litigation begins)</a:t>
            </a:r>
          </a:p>
          <a:p>
            <a:pPr algn="l"/>
            <a:r>
              <a:rPr lang="en-US" sz="4000" dirty="0"/>
              <a:t>2.   	Judge  determines the appropriate  meaning of  	key words  based on  evidence  presented by 	the parties involved (“bench trial”, i.e., no jury)</a:t>
            </a:r>
          </a:p>
        </p:txBody>
      </p:sp>
      <p:sp>
        <p:nvSpPr>
          <p:cNvPr id="4" name="TextBox 3"/>
          <p:cNvSpPr txBox="1"/>
          <p:nvPr/>
        </p:nvSpPr>
        <p:spPr>
          <a:xfrm>
            <a:off x="1123950" y="5124450"/>
            <a:ext cx="11220450" cy="584775"/>
          </a:xfrm>
          <a:prstGeom prst="rect">
            <a:avLst/>
          </a:prstGeom>
          <a:noFill/>
        </p:spPr>
        <p:txBody>
          <a:bodyPr wrap="square" rtlCol="0">
            <a:spAutoFit/>
          </a:bodyPr>
          <a:lstStyle/>
          <a:p>
            <a:r>
              <a:rPr lang="en-US" sz="3200" b="1" i="1"/>
              <a:t>Markman v. Westview Instruments, Inc.</a:t>
            </a:r>
            <a:r>
              <a:rPr lang="en-US" sz="3200"/>
              <a:t>, </a:t>
            </a:r>
            <a:r>
              <a:rPr lang="en-US" sz="3200">
                <a:hlinkClick r:id="rId2" tooltip="Case citation"/>
              </a:rPr>
              <a:t>517 U.S. 370</a:t>
            </a:r>
            <a:r>
              <a:rPr lang="en-US" sz="3200"/>
              <a:t> (1996),</a:t>
            </a:r>
            <a:endParaRPr lang="en-US" sz="3200" dirty="0"/>
          </a:p>
        </p:txBody>
      </p:sp>
      <p:sp>
        <p:nvSpPr>
          <p:cNvPr id="6" name="Date Placeholder 5"/>
          <p:cNvSpPr>
            <a:spLocks noGrp="1"/>
          </p:cNvSpPr>
          <p:nvPr>
            <p:ph type="dt" sz="half" idx="10"/>
          </p:nvPr>
        </p:nvSpPr>
        <p:spPr/>
        <p:txBody>
          <a:bodyPr/>
          <a:lstStyle/>
          <a:p>
            <a:r>
              <a:rPr lang="en-US"/>
              <a:t> </a:t>
            </a:r>
          </a:p>
        </p:txBody>
      </p:sp>
      <p:sp>
        <p:nvSpPr>
          <p:cNvPr id="7" name="Footer Placeholder 6"/>
          <p:cNvSpPr>
            <a:spLocks noGrp="1"/>
          </p:cNvSpPr>
          <p:nvPr>
            <p:ph type="ftr" sz="quarter" idx="11"/>
          </p:nvPr>
        </p:nvSpPr>
        <p:spPr/>
        <p:txBody>
          <a:bodyPr/>
          <a:lstStyle/>
          <a:p>
            <a:r>
              <a:rPr lang="en-US"/>
              <a:t>© Melethil 2017 </a:t>
            </a:r>
          </a:p>
        </p:txBody>
      </p:sp>
    </p:spTree>
    <p:extLst>
      <p:ext uri="{BB962C8B-B14F-4D97-AF65-F5344CB8AC3E}">
        <p14:creationId xmlns:p14="http://schemas.microsoft.com/office/powerpoint/2010/main" val="4120127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Markman</a:t>
            </a:r>
            <a:r>
              <a:rPr lang="en-US" dirty="0"/>
              <a:t> Hearing (cont’d)</a:t>
            </a:r>
          </a:p>
        </p:txBody>
      </p:sp>
      <p:sp>
        <p:nvSpPr>
          <p:cNvPr id="3" name="Content Placeholder 2"/>
          <p:cNvSpPr>
            <a:spLocks noGrp="1"/>
          </p:cNvSpPr>
          <p:nvPr>
            <p:ph idx="1"/>
          </p:nvPr>
        </p:nvSpPr>
        <p:spPr/>
        <p:txBody>
          <a:bodyPr/>
          <a:lstStyle/>
          <a:p>
            <a:r>
              <a:rPr lang="en-US" dirty="0"/>
              <a:t> The term “adsorbed on the surface” is construed to mean “a molecule retained at the surface of the crystalline medicament that does not chemically bond with such medicament</a:t>
            </a:r>
          </a:p>
          <a:p>
            <a:endParaRPr lang="en-US" dirty="0"/>
          </a:p>
          <a:p>
            <a:r>
              <a:rPr lang="en-US" dirty="0"/>
              <a:t>The term “surface modifier” is construed to mean “a substance that modifies the surface properties of the crystalline medicament.”</a:t>
            </a:r>
          </a:p>
          <a:p>
            <a:endParaRPr lang="en-US" dirty="0"/>
          </a:p>
        </p:txBody>
      </p:sp>
      <p:sp>
        <p:nvSpPr>
          <p:cNvPr id="4" name="Date Placeholder 3"/>
          <p:cNvSpPr>
            <a:spLocks noGrp="1"/>
          </p:cNvSpPr>
          <p:nvPr>
            <p:ph type="dt" sz="half" idx="10"/>
          </p:nvPr>
        </p:nvSpPr>
        <p:spPr/>
        <p:txBody>
          <a:bodyPr/>
          <a:lstStyle/>
          <a:p>
            <a:r>
              <a:rPr lang="en-US"/>
              <a:t> </a:t>
            </a:r>
          </a:p>
        </p:txBody>
      </p:sp>
      <p:sp>
        <p:nvSpPr>
          <p:cNvPr id="5" name="Footer Placeholder 4"/>
          <p:cNvSpPr>
            <a:spLocks noGrp="1"/>
          </p:cNvSpPr>
          <p:nvPr>
            <p:ph type="ftr" sz="quarter" idx="11"/>
          </p:nvPr>
        </p:nvSpPr>
        <p:spPr/>
        <p:txBody>
          <a:bodyPr/>
          <a:lstStyle/>
          <a:p>
            <a:r>
              <a:rPr lang="en-US"/>
              <a:t>© Melethil 2017 </a:t>
            </a:r>
          </a:p>
        </p:txBody>
      </p:sp>
    </p:spTree>
    <p:extLst>
      <p:ext uri="{BB962C8B-B14F-4D97-AF65-F5344CB8AC3E}">
        <p14:creationId xmlns:p14="http://schemas.microsoft.com/office/powerpoint/2010/main" val="2258324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470" y="2204942"/>
            <a:ext cx="10515600" cy="1325563"/>
          </a:xfrm>
        </p:spPr>
        <p:txBody>
          <a:bodyPr>
            <a:normAutofit/>
          </a:bodyPr>
          <a:lstStyle/>
          <a:p>
            <a:r>
              <a:rPr lang="en-US" dirty="0">
                <a:solidFill>
                  <a:srgbClr val="C00000"/>
                </a:solidFill>
                <a:latin typeface="Times New Roman" panose="02020603050405020304" pitchFamily="18" charset="0"/>
                <a:cs typeface="Times New Roman" panose="02020603050405020304" pitchFamily="18" charset="0"/>
              </a:rPr>
              <a:t>Can I Patent My Research Results?</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a:t> </a:t>
            </a:r>
          </a:p>
        </p:txBody>
      </p:sp>
      <p:sp>
        <p:nvSpPr>
          <p:cNvPr id="5" name="Footer Placeholder 4"/>
          <p:cNvSpPr>
            <a:spLocks noGrp="1"/>
          </p:cNvSpPr>
          <p:nvPr>
            <p:ph type="ftr" sz="quarter" idx="11"/>
          </p:nvPr>
        </p:nvSpPr>
        <p:spPr/>
        <p:txBody>
          <a:bodyPr/>
          <a:lstStyle/>
          <a:p>
            <a:r>
              <a:rPr lang="en-US"/>
              <a:t>© Melethil 2017 </a:t>
            </a:r>
          </a:p>
        </p:txBody>
      </p:sp>
    </p:spTree>
    <p:extLst>
      <p:ext uri="{BB962C8B-B14F-4D97-AF65-F5344CB8AC3E}">
        <p14:creationId xmlns:p14="http://schemas.microsoft.com/office/powerpoint/2010/main" val="4100643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38200" y="524152"/>
            <a:ext cx="10515600" cy="1235076"/>
          </a:xfrm>
        </p:spPr>
        <p:txBody>
          <a:bodyPr/>
          <a:lstStyle/>
          <a:p>
            <a:pPr algn="ctr" eaLnBrk="1" hangingPunct="1"/>
            <a:r>
              <a:rPr lang="en-US" b="1" dirty="0">
                <a:solidFill>
                  <a:srgbClr val="C00000"/>
                </a:solidFill>
              </a:rPr>
              <a:t>Example: BBB Drug Transport </a:t>
            </a:r>
          </a:p>
        </p:txBody>
      </p:sp>
      <p:pic>
        <p:nvPicPr>
          <p:cNvPr id="9219" name="Picture 4"/>
          <p:cNvPicPr>
            <a:picLocks noGrp="1" noChangeAspect="1" noChangeArrowheads="1"/>
          </p:cNvPicPr>
          <p:nvPr>
            <p:ph idx="1"/>
          </p:nvPr>
        </p:nvPicPr>
        <p:blipFill>
          <a:blip r:embed="rId2" cstate="print"/>
          <a:srcRect/>
          <a:stretch>
            <a:fillRect/>
          </a:stretch>
        </p:blipFill>
        <p:spPr>
          <a:xfrm>
            <a:off x="3035300" y="1600201"/>
            <a:ext cx="6121400" cy="4525963"/>
          </a:xfrm>
        </p:spPr>
      </p:pic>
      <p:sp>
        <p:nvSpPr>
          <p:cNvPr id="3" name="Date Placeholder 2"/>
          <p:cNvSpPr>
            <a:spLocks noGrp="1"/>
          </p:cNvSpPr>
          <p:nvPr>
            <p:ph type="dt" sz="half" idx="10"/>
          </p:nvPr>
        </p:nvSpPr>
        <p:spPr/>
        <p:txBody>
          <a:bodyPr/>
          <a:lstStyle/>
          <a:p>
            <a:r>
              <a:rPr lang="en-US"/>
              <a:t> </a:t>
            </a:r>
          </a:p>
        </p:txBody>
      </p:sp>
      <p:sp>
        <p:nvSpPr>
          <p:cNvPr id="4" name="Footer Placeholder 3"/>
          <p:cNvSpPr>
            <a:spLocks noGrp="1"/>
          </p:cNvSpPr>
          <p:nvPr>
            <p:ph type="ftr" sz="quarter" idx="11"/>
          </p:nvPr>
        </p:nvSpPr>
        <p:spPr/>
        <p:txBody>
          <a:bodyPr/>
          <a:lstStyle/>
          <a:p>
            <a:r>
              <a:rPr lang="en-US"/>
              <a:t>© Melethil 2017 </a:t>
            </a:r>
          </a:p>
        </p:txBody>
      </p:sp>
    </p:spTree>
    <p:extLst>
      <p:ext uri="{BB962C8B-B14F-4D97-AF65-F5344CB8AC3E}">
        <p14:creationId xmlns:p14="http://schemas.microsoft.com/office/powerpoint/2010/main" val="3497489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8686800" cy="1143000"/>
          </a:xfrm>
        </p:spPr>
        <p:txBody>
          <a:bodyPr>
            <a:normAutofit fontScale="90000"/>
          </a:bodyPr>
          <a:lstStyle/>
          <a:p>
            <a:r>
              <a:rPr lang="en-US" sz="4000" b="1" dirty="0">
                <a:solidFill>
                  <a:srgbClr val="800000"/>
                </a:solidFill>
              </a:rPr>
              <a:t>FACTORS AFFECTING </a:t>
            </a:r>
            <a:br>
              <a:rPr lang="en-US" sz="4000" b="1" dirty="0">
                <a:solidFill>
                  <a:srgbClr val="800000"/>
                </a:solidFill>
              </a:rPr>
            </a:br>
            <a:r>
              <a:rPr lang="en-US" sz="4000" b="1" dirty="0">
                <a:solidFill>
                  <a:srgbClr val="800000"/>
                </a:solidFill>
              </a:rPr>
              <a:t>NANOPARTICLE DISPOSITION</a:t>
            </a:r>
          </a:p>
        </p:txBody>
      </p:sp>
      <p:sp>
        <p:nvSpPr>
          <p:cNvPr id="3" name="Content Placeholder 2"/>
          <p:cNvSpPr>
            <a:spLocks noGrp="1"/>
          </p:cNvSpPr>
          <p:nvPr>
            <p:ph idx="1"/>
          </p:nvPr>
        </p:nvSpPr>
        <p:spPr>
          <a:xfrm>
            <a:off x="1905000" y="1600201"/>
            <a:ext cx="8305800" cy="4525963"/>
          </a:xfrm>
        </p:spPr>
        <p:txBody>
          <a:bodyPr/>
          <a:lstStyle/>
          <a:p>
            <a:r>
              <a:rPr lang="en-US" sz="3600" b="1" dirty="0">
                <a:solidFill>
                  <a:srgbClr val="000066"/>
                </a:solidFill>
              </a:rPr>
              <a:t>SIZE</a:t>
            </a:r>
          </a:p>
          <a:p>
            <a:r>
              <a:rPr lang="en-US" sz="3600" b="1" dirty="0">
                <a:solidFill>
                  <a:srgbClr val="800080"/>
                </a:solidFill>
              </a:rPr>
              <a:t>SHAPE (geometry)</a:t>
            </a:r>
          </a:p>
          <a:p>
            <a:r>
              <a:rPr lang="en-US" sz="3600" b="1" dirty="0">
                <a:solidFill>
                  <a:srgbClr val="FF0000"/>
                </a:solidFill>
              </a:rPr>
              <a:t>SURFACE PROPERTIES (charge)</a:t>
            </a:r>
          </a:p>
        </p:txBody>
      </p:sp>
      <p:sp>
        <p:nvSpPr>
          <p:cNvPr id="5" name="Date Placeholder 4"/>
          <p:cNvSpPr>
            <a:spLocks noGrp="1"/>
          </p:cNvSpPr>
          <p:nvPr>
            <p:ph type="dt" sz="half" idx="10"/>
          </p:nvPr>
        </p:nvSpPr>
        <p:spPr/>
        <p:txBody>
          <a:bodyPr/>
          <a:lstStyle/>
          <a:p>
            <a:r>
              <a:rPr lang="en-US"/>
              <a:t> </a:t>
            </a:r>
          </a:p>
        </p:txBody>
      </p:sp>
      <p:sp>
        <p:nvSpPr>
          <p:cNvPr id="6" name="Footer Placeholder 5"/>
          <p:cNvSpPr>
            <a:spLocks noGrp="1"/>
          </p:cNvSpPr>
          <p:nvPr>
            <p:ph type="ftr" sz="quarter" idx="11"/>
          </p:nvPr>
        </p:nvSpPr>
        <p:spPr/>
        <p:txBody>
          <a:bodyPr/>
          <a:lstStyle/>
          <a:p>
            <a:r>
              <a:rPr lang="en-US"/>
              <a:t>© Melethil 2017 </a:t>
            </a:r>
          </a:p>
        </p:txBody>
      </p:sp>
    </p:spTree>
    <p:extLst>
      <p:ext uri="{BB962C8B-B14F-4D97-AF65-F5344CB8AC3E}">
        <p14:creationId xmlns:p14="http://schemas.microsoft.com/office/powerpoint/2010/main" val="1276319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31424" y="1674456"/>
            <a:ext cx="10701130" cy="1325563"/>
          </a:xfrm>
        </p:spPr>
        <p:txBody>
          <a:bodyPr/>
          <a:lstStyle/>
          <a:p>
            <a:r>
              <a:rPr lang="en-US" dirty="0">
                <a:solidFill>
                  <a:srgbClr val="C00000"/>
                </a:solidFill>
              </a:rPr>
              <a:t>Doxorubicin-loaded  Nanoparticles</a:t>
            </a:r>
            <a:r>
              <a:rPr lang="en-US" b="1" dirty="0">
                <a:solidFill>
                  <a:srgbClr val="C00000"/>
                </a:solidFill>
              </a:rPr>
              <a:t> </a:t>
            </a:r>
            <a:r>
              <a:rPr lang="en-US" sz="2400" b="1" dirty="0">
                <a:solidFill>
                  <a:srgbClr val="C00000"/>
                </a:solidFill>
              </a:rPr>
              <a:t>[Steiniger et al, Int. J. Cancer.,</a:t>
            </a:r>
            <a:r>
              <a:rPr lang="en-US" sz="2400" b="1" u="sng" dirty="0">
                <a:solidFill>
                  <a:srgbClr val="C00000"/>
                </a:solidFill>
              </a:rPr>
              <a:t> 109 , </a:t>
            </a:r>
            <a:r>
              <a:rPr lang="en-US" sz="2400" b="1" dirty="0">
                <a:solidFill>
                  <a:srgbClr val="C00000"/>
                </a:solidFill>
              </a:rPr>
              <a:t>759-767, 2004]</a:t>
            </a:r>
            <a:r>
              <a:rPr lang="en-US" sz="2400" dirty="0">
                <a:solidFill>
                  <a:srgbClr val="C00000"/>
                </a:solidFill>
              </a:rPr>
              <a:t> </a:t>
            </a:r>
          </a:p>
        </p:txBody>
      </p:sp>
      <p:sp>
        <p:nvSpPr>
          <p:cNvPr id="10243" name="Content Placeholder 2"/>
          <p:cNvSpPr>
            <a:spLocks noGrp="1"/>
          </p:cNvSpPr>
          <p:nvPr>
            <p:ph idx="1"/>
          </p:nvPr>
        </p:nvSpPr>
        <p:spPr>
          <a:xfrm>
            <a:off x="153118" y="3063206"/>
            <a:ext cx="10515600" cy="2654548"/>
          </a:xfrm>
        </p:spPr>
        <p:txBody>
          <a:bodyPr/>
          <a:lstStyle/>
          <a:p>
            <a:pPr>
              <a:buFont typeface="Arial" charset="0"/>
              <a:buNone/>
            </a:pPr>
            <a:r>
              <a:rPr lang="en-US" dirty="0">
                <a:solidFill>
                  <a:srgbClr val="000066"/>
                </a:solidFill>
              </a:rPr>
              <a:t>	Polysorbate 80-coated poly (butylcyanoacrylate) doxorubicin nanoparticles   </a:t>
            </a:r>
          </a:p>
          <a:p>
            <a:pPr>
              <a:buFont typeface="Arial" charset="0"/>
              <a:buNone/>
            </a:pPr>
            <a:endParaRPr lang="en-US" dirty="0">
              <a:solidFill>
                <a:srgbClr val="000066"/>
              </a:solidFill>
            </a:endParaRPr>
          </a:p>
          <a:p>
            <a:pPr>
              <a:buFont typeface="Arial" charset="0"/>
              <a:buNone/>
            </a:pPr>
            <a:r>
              <a:rPr lang="en-US" b="1" dirty="0">
                <a:solidFill>
                  <a:srgbClr val="C00000"/>
                </a:solidFill>
              </a:rPr>
              <a:t>Mean diameter (± SD):  270 ± 20 nm</a:t>
            </a:r>
          </a:p>
          <a:p>
            <a:pPr>
              <a:buFont typeface="Arial" charset="0"/>
              <a:buNone/>
            </a:pPr>
            <a:r>
              <a:rPr lang="en-US" b="1" dirty="0">
                <a:solidFill>
                  <a:srgbClr val="C00000"/>
                </a:solidFill>
              </a:rPr>
              <a:t>Nanoparticle content in suspension : 70%   </a:t>
            </a:r>
          </a:p>
        </p:txBody>
      </p:sp>
      <p:sp>
        <p:nvSpPr>
          <p:cNvPr id="2" name="TextBox 1"/>
          <p:cNvSpPr txBox="1"/>
          <p:nvPr/>
        </p:nvSpPr>
        <p:spPr>
          <a:xfrm>
            <a:off x="484742" y="903383"/>
            <a:ext cx="9177051" cy="707886"/>
          </a:xfrm>
          <a:prstGeom prst="rect">
            <a:avLst/>
          </a:prstGeom>
          <a:noFill/>
        </p:spPr>
        <p:txBody>
          <a:bodyPr wrap="square" rtlCol="0">
            <a:spAutoFit/>
          </a:bodyPr>
          <a:lstStyle/>
          <a:p>
            <a:r>
              <a:rPr lang="en-US" sz="4000" b="1" dirty="0">
                <a:solidFill>
                  <a:srgbClr val="0070C0"/>
                </a:solidFill>
                <a:latin typeface="Times New Roman" panose="02020603050405020304" pitchFamily="18" charset="0"/>
                <a:cs typeface="Times New Roman" panose="02020603050405020304" pitchFamily="18" charset="0"/>
              </a:rPr>
              <a:t>Unique Properties of Nanoparticles</a:t>
            </a:r>
          </a:p>
        </p:txBody>
      </p:sp>
      <p:sp>
        <p:nvSpPr>
          <p:cNvPr id="4" name="Date Placeholder 3"/>
          <p:cNvSpPr>
            <a:spLocks noGrp="1"/>
          </p:cNvSpPr>
          <p:nvPr>
            <p:ph type="dt" sz="half" idx="10"/>
          </p:nvPr>
        </p:nvSpPr>
        <p:spPr/>
        <p:txBody>
          <a:bodyPr/>
          <a:lstStyle/>
          <a:p>
            <a:r>
              <a:rPr lang="en-US"/>
              <a:t> </a:t>
            </a:r>
          </a:p>
        </p:txBody>
      </p:sp>
      <p:sp>
        <p:nvSpPr>
          <p:cNvPr id="5" name="Footer Placeholder 4"/>
          <p:cNvSpPr>
            <a:spLocks noGrp="1"/>
          </p:cNvSpPr>
          <p:nvPr>
            <p:ph type="ftr" sz="quarter" idx="11"/>
          </p:nvPr>
        </p:nvSpPr>
        <p:spPr/>
        <p:txBody>
          <a:bodyPr/>
          <a:lstStyle/>
          <a:p>
            <a:r>
              <a:rPr lang="en-US"/>
              <a:t>© Melethil 2017 </a:t>
            </a:r>
          </a:p>
        </p:txBody>
      </p:sp>
    </p:spTree>
    <p:extLst>
      <p:ext uri="{BB962C8B-B14F-4D97-AF65-F5344CB8AC3E}">
        <p14:creationId xmlns:p14="http://schemas.microsoft.com/office/powerpoint/2010/main" val="1574001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2"/>
          <p:cNvSpPr>
            <a:spLocks noGrp="1"/>
          </p:cNvSpPr>
          <p:nvPr>
            <p:ph type="dt" sz="quarter" idx="10"/>
          </p:nvPr>
        </p:nvSpPr>
        <p:spPr>
          <a:noFill/>
        </p:spPr>
        <p:txBody>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r>
              <a:rPr lang="en-US" altLang="en-US" sz="1400"/>
              <a:t> </a:t>
            </a:r>
            <a:endParaRPr lang="en-US" altLang="en-US" sz="1400" dirty="0"/>
          </a:p>
        </p:txBody>
      </p:sp>
      <p:sp>
        <p:nvSpPr>
          <p:cNvPr id="19459" name="Rectangle 2"/>
          <p:cNvSpPr>
            <a:spLocks noGrp="1" noChangeArrowheads="1"/>
          </p:cNvSpPr>
          <p:nvPr>
            <p:ph type="title"/>
          </p:nvPr>
        </p:nvSpPr>
        <p:spPr>
          <a:xfrm>
            <a:off x="117566" y="1140344"/>
            <a:ext cx="11077302" cy="4306867"/>
          </a:xfrm>
        </p:spPr>
        <p:txBody>
          <a:bodyPr>
            <a:normAutofit fontScale="90000"/>
          </a:bodyPr>
          <a:lstStyle/>
          <a:p>
            <a:pPr algn="l" eaLnBrk="1" hangingPunct="1"/>
            <a:br>
              <a:rPr lang="en-US" altLang="en-US" sz="4000" dirty="0"/>
            </a:br>
            <a:r>
              <a:rPr lang="en-US" altLang="en-US" sz="4900" dirty="0"/>
              <a:t>“</a:t>
            </a:r>
            <a:r>
              <a:rPr lang="en-US" altLang="en-US" sz="4900" b="1" dirty="0">
                <a:solidFill>
                  <a:srgbClr val="000099"/>
                </a:solidFill>
              </a:rPr>
              <a:t>Because there is a general lack of understanding of each culture, these interactions often lead to a </a:t>
            </a:r>
            <a:r>
              <a:rPr lang="en-US" altLang="en-US" sz="4900" b="1" dirty="0">
                <a:solidFill>
                  <a:srgbClr val="660033"/>
                </a:solidFill>
              </a:rPr>
              <a:t>cognitive friction</a:t>
            </a:r>
            <a:r>
              <a:rPr lang="en-US" altLang="en-US" sz="4900" b="1" dirty="0">
                <a:solidFill>
                  <a:srgbClr val="000099"/>
                </a:solidFill>
              </a:rPr>
              <a:t> that is both disturbing and costly to society.</a:t>
            </a:r>
            <a:r>
              <a:rPr lang="en-US" altLang="en-US" sz="4900" b="1" dirty="0"/>
              <a:t>”</a:t>
            </a:r>
            <a:br>
              <a:rPr lang="en-US" altLang="en-US" sz="4900" b="1" dirty="0"/>
            </a:br>
            <a:r>
              <a:rPr lang="en-US" altLang="en-US" sz="4900" dirty="0"/>
              <a:t>_______</a:t>
            </a:r>
            <a:br>
              <a:rPr lang="en-US" altLang="en-US" sz="4900" dirty="0"/>
            </a:br>
            <a:r>
              <a:rPr lang="en-US" altLang="en-US" sz="4900" dirty="0"/>
              <a:t> </a:t>
            </a:r>
            <a:r>
              <a:rPr lang="en-US" altLang="en-US" sz="4900" dirty="0">
                <a:solidFill>
                  <a:srgbClr val="660033"/>
                </a:solidFill>
              </a:rPr>
              <a:t>A Convergence of  Science and Law (National Academy Press, 2001) </a:t>
            </a:r>
            <a:r>
              <a:rPr lang="en-US" altLang="en-US" sz="3600" dirty="0">
                <a:solidFill>
                  <a:srgbClr val="660033"/>
                </a:solidFill>
              </a:rPr>
              <a:t>http://books.nap.edu/html/science_law/report.pdf</a:t>
            </a:r>
            <a:endParaRPr lang="en-US" altLang="en-US" sz="2800" dirty="0">
              <a:solidFill>
                <a:srgbClr val="660033"/>
              </a:solidFill>
            </a:endParaRPr>
          </a:p>
        </p:txBody>
      </p:sp>
      <p:sp>
        <p:nvSpPr>
          <p:cNvPr id="2" name="TextBox 1"/>
          <p:cNvSpPr txBox="1"/>
          <p:nvPr/>
        </p:nvSpPr>
        <p:spPr>
          <a:xfrm>
            <a:off x="215536" y="432459"/>
            <a:ext cx="11325497" cy="707886"/>
          </a:xfrm>
          <a:prstGeom prst="rect">
            <a:avLst/>
          </a:prstGeom>
          <a:noFill/>
        </p:spPr>
        <p:txBody>
          <a:bodyPr wrap="square" rtlCol="0">
            <a:spAutoFit/>
          </a:bodyPr>
          <a:lstStyle/>
          <a:p>
            <a:r>
              <a:rPr lang="en-US" sz="4000" b="1" dirty="0" err="1">
                <a:solidFill>
                  <a:srgbClr val="00B0F0"/>
                </a:solidFill>
              </a:rPr>
              <a:t>Nanopharmaceuticals</a:t>
            </a:r>
            <a:r>
              <a:rPr lang="en-US" sz="4000" b="1" dirty="0">
                <a:solidFill>
                  <a:srgbClr val="00B0F0"/>
                </a:solidFill>
              </a:rPr>
              <a:t>: </a:t>
            </a:r>
            <a:r>
              <a:rPr lang="en-US" sz="4000" b="1" dirty="0">
                <a:solidFill>
                  <a:srgbClr val="FF0000"/>
                </a:solidFill>
              </a:rPr>
              <a:t>Where Science and Law Meet</a:t>
            </a:r>
          </a:p>
        </p:txBody>
      </p:sp>
      <p:sp>
        <p:nvSpPr>
          <p:cNvPr id="3" name="Footer Placeholder 2"/>
          <p:cNvSpPr>
            <a:spLocks noGrp="1"/>
          </p:cNvSpPr>
          <p:nvPr>
            <p:ph type="ftr" sz="quarter" idx="11"/>
          </p:nvPr>
        </p:nvSpPr>
        <p:spPr/>
        <p:txBody>
          <a:bodyPr/>
          <a:lstStyle/>
          <a:p>
            <a:r>
              <a:rPr lang="en-US"/>
              <a:t>© Melethil 2017 </a:t>
            </a:r>
          </a:p>
        </p:txBody>
      </p:sp>
    </p:spTree>
    <p:extLst>
      <p:ext uri="{BB962C8B-B14F-4D97-AF65-F5344CB8AC3E}">
        <p14:creationId xmlns:p14="http://schemas.microsoft.com/office/powerpoint/2010/main" val="18490213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05289" y="1204510"/>
            <a:ext cx="8763000" cy="1143000"/>
          </a:xfrm>
        </p:spPr>
        <p:txBody>
          <a:bodyPr>
            <a:normAutofit fontScale="90000"/>
          </a:bodyPr>
          <a:lstStyle/>
          <a:p>
            <a:br>
              <a:rPr lang="en-US" b="1" dirty="0">
                <a:solidFill>
                  <a:srgbClr val="C00000"/>
                </a:solidFill>
              </a:rPr>
            </a:br>
            <a:r>
              <a:rPr lang="en-US" b="1" dirty="0">
                <a:solidFill>
                  <a:srgbClr val="C00000"/>
                </a:solidFill>
              </a:rPr>
              <a:t>Doxorubicin-loaded Nanoparticles</a:t>
            </a:r>
            <a:br>
              <a:rPr lang="en-US" b="1" dirty="0">
                <a:solidFill>
                  <a:srgbClr val="C00000"/>
                </a:solidFill>
              </a:rPr>
            </a:br>
            <a:r>
              <a:rPr lang="en-US" sz="2400" b="1" dirty="0">
                <a:solidFill>
                  <a:srgbClr val="C00000"/>
                </a:solidFill>
              </a:rPr>
              <a:t>[Steiniger et al, Int. J. Cancer.,</a:t>
            </a:r>
            <a:r>
              <a:rPr lang="en-US" sz="2400" b="1" u="sng" dirty="0">
                <a:solidFill>
                  <a:srgbClr val="C00000"/>
                </a:solidFill>
              </a:rPr>
              <a:t> 109 , </a:t>
            </a:r>
            <a:r>
              <a:rPr lang="en-US" sz="2400" b="1" dirty="0">
                <a:solidFill>
                  <a:srgbClr val="C00000"/>
                </a:solidFill>
              </a:rPr>
              <a:t>759-767, 2004]</a:t>
            </a:r>
            <a:r>
              <a:rPr lang="en-US" b="1" dirty="0">
                <a:solidFill>
                  <a:srgbClr val="C00000"/>
                </a:solidFill>
              </a:rPr>
              <a:t>      </a:t>
            </a:r>
          </a:p>
        </p:txBody>
      </p:sp>
      <p:pic>
        <p:nvPicPr>
          <p:cNvPr id="11267" name="Content Placeholder 3" descr="BBB_Transport2 001.jpg"/>
          <p:cNvPicPr>
            <a:picLocks noGrp="1" noChangeAspect="1"/>
          </p:cNvPicPr>
          <p:nvPr>
            <p:ph idx="1"/>
          </p:nvPr>
        </p:nvPicPr>
        <p:blipFill>
          <a:blip r:embed="rId2" cstate="print"/>
          <a:srcRect/>
          <a:stretch>
            <a:fillRect/>
          </a:stretch>
        </p:blipFill>
        <p:spPr>
          <a:xfrm>
            <a:off x="847381" y="2556831"/>
            <a:ext cx="8153400" cy="4522788"/>
          </a:xfrm>
        </p:spPr>
      </p:pic>
      <p:sp>
        <p:nvSpPr>
          <p:cNvPr id="2" name="TextBox 1"/>
          <p:cNvSpPr txBox="1"/>
          <p:nvPr/>
        </p:nvSpPr>
        <p:spPr>
          <a:xfrm>
            <a:off x="1839817" y="352540"/>
            <a:ext cx="6940626" cy="369332"/>
          </a:xfrm>
          <a:prstGeom prst="rect">
            <a:avLst/>
          </a:prstGeom>
          <a:noFill/>
        </p:spPr>
        <p:txBody>
          <a:bodyPr wrap="square" rtlCol="0">
            <a:spAutoFit/>
          </a:bodyPr>
          <a:lstStyle/>
          <a:p>
            <a:r>
              <a:rPr lang="en-US" b="1">
                <a:solidFill>
                  <a:srgbClr val="0070C0"/>
                </a:solidFill>
                <a:latin typeface="Times New Roman" panose="02020603050405020304" pitchFamily="18" charset="0"/>
                <a:cs typeface="Times New Roman" panose="02020603050405020304" pitchFamily="18" charset="0"/>
              </a:rPr>
              <a:t>Unique Properties of Nanoparticles</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a:t> </a:t>
            </a:r>
          </a:p>
        </p:txBody>
      </p:sp>
      <p:sp>
        <p:nvSpPr>
          <p:cNvPr id="5" name="Footer Placeholder 4"/>
          <p:cNvSpPr>
            <a:spLocks noGrp="1"/>
          </p:cNvSpPr>
          <p:nvPr>
            <p:ph type="ftr" sz="quarter" idx="11"/>
          </p:nvPr>
        </p:nvSpPr>
        <p:spPr/>
        <p:txBody>
          <a:bodyPr/>
          <a:lstStyle/>
          <a:p>
            <a:r>
              <a:rPr lang="en-US"/>
              <a:t>© Melethil 2017 </a:t>
            </a:r>
          </a:p>
        </p:txBody>
      </p:sp>
    </p:spTree>
    <p:extLst>
      <p:ext uri="{BB962C8B-B14F-4D97-AF65-F5344CB8AC3E}">
        <p14:creationId xmlns:p14="http://schemas.microsoft.com/office/powerpoint/2010/main" val="28924652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b="1" dirty="0">
                <a:solidFill>
                  <a:srgbClr val="7030A0"/>
                </a:solidFill>
              </a:rPr>
              <a:t>Mechanisms Involved </a:t>
            </a:r>
            <a:br>
              <a:rPr lang="en-US" b="1" dirty="0">
                <a:solidFill>
                  <a:srgbClr val="C00000"/>
                </a:solidFill>
              </a:rPr>
            </a:br>
            <a:r>
              <a:rPr lang="en-US" sz="2400" b="1" dirty="0">
                <a:solidFill>
                  <a:srgbClr val="C00000"/>
                </a:solidFill>
              </a:rPr>
              <a:t>[Steiniger et al, Int. J. Cancer.,</a:t>
            </a:r>
            <a:r>
              <a:rPr lang="en-US" sz="2400" b="1" u="sng" dirty="0">
                <a:solidFill>
                  <a:srgbClr val="C00000"/>
                </a:solidFill>
              </a:rPr>
              <a:t> 109 , </a:t>
            </a:r>
            <a:r>
              <a:rPr lang="en-US" sz="2400" b="1" dirty="0">
                <a:solidFill>
                  <a:srgbClr val="C00000"/>
                </a:solidFill>
              </a:rPr>
              <a:t>759-767, 2004] </a:t>
            </a:r>
            <a:endParaRPr lang="en-US" sz="2400" dirty="0"/>
          </a:p>
        </p:txBody>
      </p:sp>
      <p:sp>
        <p:nvSpPr>
          <p:cNvPr id="13315" name="Content Placeholder 2"/>
          <p:cNvSpPr>
            <a:spLocks noGrp="1"/>
          </p:cNvSpPr>
          <p:nvPr>
            <p:ph idx="1"/>
          </p:nvPr>
        </p:nvSpPr>
        <p:spPr/>
        <p:txBody>
          <a:bodyPr/>
          <a:lstStyle/>
          <a:p>
            <a:pPr marL="0" indent="0">
              <a:buNone/>
            </a:pPr>
            <a:r>
              <a:rPr lang="en-US" b="1" dirty="0">
                <a:solidFill>
                  <a:srgbClr val="800000"/>
                </a:solidFill>
              </a:rPr>
              <a:t>Endocytosis (LDL receptor mediated)</a:t>
            </a:r>
          </a:p>
          <a:p>
            <a:pPr marL="914400" lvl="1" indent="-514350">
              <a:buFont typeface="Arial" charset="0"/>
              <a:buAutoNum type="alphaLcPeriod"/>
            </a:pPr>
            <a:r>
              <a:rPr lang="en-US" b="1" dirty="0">
                <a:solidFill>
                  <a:srgbClr val="FF0000"/>
                </a:solidFill>
              </a:rPr>
              <a:t>Apolipoprotein B</a:t>
            </a:r>
          </a:p>
          <a:p>
            <a:pPr marL="914400" lvl="1" indent="-514350">
              <a:buFont typeface="Arial" charset="0"/>
              <a:buAutoNum type="alphaLcPeriod"/>
            </a:pPr>
            <a:r>
              <a:rPr lang="en-US" b="1" dirty="0">
                <a:solidFill>
                  <a:srgbClr val="800080"/>
                </a:solidFill>
              </a:rPr>
              <a:t>Apolipoprotein E</a:t>
            </a:r>
          </a:p>
          <a:p>
            <a:pPr marL="914400" lvl="1" indent="-514350">
              <a:buNone/>
            </a:pPr>
            <a:endParaRPr lang="en-US" dirty="0"/>
          </a:p>
          <a:p>
            <a:pPr marL="914400" lvl="1" indent="-514350">
              <a:buFont typeface="Arial" charset="0"/>
              <a:buAutoNum type="alphaLcPeriod"/>
            </a:pPr>
            <a:endParaRPr lang="en-US" dirty="0"/>
          </a:p>
          <a:p>
            <a:pPr marL="514350" indent="-514350">
              <a:buFont typeface="Arial" charset="0"/>
              <a:buAutoNum type="arabicPeriod"/>
            </a:pPr>
            <a:endParaRPr lang="en-US" dirty="0"/>
          </a:p>
        </p:txBody>
      </p:sp>
      <p:sp>
        <p:nvSpPr>
          <p:cNvPr id="3" name="Date Placeholder 2"/>
          <p:cNvSpPr>
            <a:spLocks noGrp="1"/>
          </p:cNvSpPr>
          <p:nvPr>
            <p:ph type="dt" sz="half" idx="10"/>
          </p:nvPr>
        </p:nvSpPr>
        <p:spPr/>
        <p:txBody>
          <a:bodyPr/>
          <a:lstStyle/>
          <a:p>
            <a:r>
              <a:rPr lang="en-US"/>
              <a:t> </a:t>
            </a:r>
          </a:p>
        </p:txBody>
      </p:sp>
      <p:sp>
        <p:nvSpPr>
          <p:cNvPr id="4" name="Footer Placeholder 3"/>
          <p:cNvSpPr>
            <a:spLocks noGrp="1"/>
          </p:cNvSpPr>
          <p:nvPr>
            <p:ph type="ftr" sz="quarter" idx="11"/>
          </p:nvPr>
        </p:nvSpPr>
        <p:spPr/>
        <p:txBody>
          <a:bodyPr/>
          <a:lstStyle/>
          <a:p>
            <a:r>
              <a:rPr lang="en-US"/>
              <a:t>© Melethil 2017 </a:t>
            </a:r>
          </a:p>
        </p:txBody>
      </p:sp>
    </p:spTree>
    <p:extLst>
      <p:ext uri="{BB962C8B-B14F-4D97-AF65-F5344CB8AC3E}">
        <p14:creationId xmlns:p14="http://schemas.microsoft.com/office/powerpoint/2010/main" val="23185267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828800"/>
            <a:ext cx="8229600" cy="1143000"/>
          </a:xfrm>
        </p:spPr>
        <p:txBody>
          <a:bodyPr>
            <a:normAutofit fontScale="90000"/>
          </a:bodyPr>
          <a:lstStyle/>
          <a:p>
            <a:br>
              <a:rPr lang="en-US" b="1" dirty="0">
                <a:solidFill>
                  <a:srgbClr val="C00000"/>
                </a:solidFill>
              </a:rPr>
            </a:br>
            <a:br>
              <a:rPr lang="en-US" b="1" dirty="0">
                <a:solidFill>
                  <a:srgbClr val="C00000"/>
                </a:solidFill>
              </a:rPr>
            </a:br>
            <a:br>
              <a:rPr lang="en-US" b="1" dirty="0">
                <a:solidFill>
                  <a:srgbClr val="C00000"/>
                </a:solidFill>
              </a:rPr>
            </a:br>
            <a:br>
              <a:rPr lang="en-US" b="1" dirty="0">
                <a:solidFill>
                  <a:srgbClr val="C00000"/>
                </a:solidFill>
              </a:rPr>
            </a:br>
            <a:br>
              <a:rPr lang="en-US" b="1" dirty="0">
                <a:solidFill>
                  <a:srgbClr val="C00000"/>
                </a:solidFill>
              </a:rPr>
            </a:br>
            <a:br>
              <a:rPr lang="en-US" b="1" dirty="0">
                <a:solidFill>
                  <a:srgbClr val="C00000"/>
                </a:solidFill>
              </a:rPr>
            </a:br>
            <a:br>
              <a:rPr lang="en-US" b="1" dirty="0">
                <a:solidFill>
                  <a:srgbClr val="C00000"/>
                </a:solidFill>
              </a:rPr>
            </a:br>
            <a:r>
              <a:rPr lang="en-US" b="1" dirty="0">
                <a:solidFill>
                  <a:srgbClr val="C00000"/>
                </a:solidFill>
              </a:rPr>
              <a:t>BBB transport: Dalargin</a:t>
            </a:r>
            <a:br>
              <a:rPr lang="en-US" b="1" dirty="0">
                <a:solidFill>
                  <a:srgbClr val="C00000"/>
                </a:solidFill>
              </a:rPr>
            </a:br>
            <a:br>
              <a:rPr lang="en-US" b="1" dirty="0">
                <a:solidFill>
                  <a:srgbClr val="C00000"/>
                </a:solidFill>
              </a:rPr>
            </a:br>
            <a:br>
              <a:rPr lang="en-US" b="1" dirty="0">
                <a:solidFill>
                  <a:srgbClr val="C00000"/>
                </a:solidFill>
              </a:rPr>
            </a:br>
            <a:br>
              <a:rPr lang="en-US" b="1" dirty="0">
                <a:solidFill>
                  <a:srgbClr val="C00000"/>
                </a:solidFill>
              </a:rPr>
            </a:br>
            <a:br>
              <a:rPr lang="en-US" b="1" dirty="0">
                <a:solidFill>
                  <a:srgbClr val="C00000"/>
                </a:solidFill>
              </a:rPr>
            </a:br>
            <a:r>
              <a:rPr lang="en-US" b="1" dirty="0">
                <a:solidFill>
                  <a:srgbClr val="C00000"/>
                </a:solidFill>
              </a:rPr>
              <a:t>  </a:t>
            </a:r>
            <a:br>
              <a:rPr lang="en-US" b="1" dirty="0">
                <a:solidFill>
                  <a:srgbClr val="C00000"/>
                </a:solidFill>
              </a:rPr>
            </a:br>
            <a:br>
              <a:rPr lang="en-US" b="1" dirty="0">
                <a:solidFill>
                  <a:srgbClr val="C00000"/>
                </a:solidFill>
              </a:rPr>
            </a:br>
            <a:endParaRPr lang="en-US" dirty="0"/>
          </a:p>
        </p:txBody>
      </p:sp>
      <p:sp>
        <p:nvSpPr>
          <p:cNvPr id="3" name="Content Placeholder 2"/>
          <p:cNvSpPr>
            <a:spLocks noGrp="1"/>
          </p:cNvSpPr>
          <p:nvPr>
            <p:ph idx="1"/>
          </p:nvPr>
        </p:nvSpPr>
        <p:spPr>
          <a:xfrm>
            <a:off x="3810000" y="4038601"/>
            <a:ext cx="5943600" cy="1020763"/>
          </a:xfrm>
        </p:spPr>
        <p:txBody>
          <a:bodyPr>
            <a:normAutofit fontScale="70000" lnSpcReduction="20000"/>
          </a:bodyPr>
          <a:lstStyle/>
          <a:p>
            <a:pPr marL="0" indent="0">
              <a:buNone/>
            </a:pPr>
            <a:endParaRPr lang="en-US" b="1" dirty="0">
              <a:solidFill>
                <a:srgbClr val="C00000"/>
              </a:solidFill>
            </a:endParaRPr>
          </a:p>
          <a:p>
            <a:pPr marL="0" indent="0">
              <a:buNone/>
            </a:pPr>
            <a:endParaRPr lang="en-US" b="1" dirty="0">
              <a:solidFill>
                <a:srgbClr val="C00000"/>
              </a:solidFill>
            </a:endParaRPr>
          </a:p>
          <a:p>
            <a:pPr marL="0" indent="0">
              <a:buNone/>
            </a:pPr>
            <a:r>
              <a:rPr lang="en-US" b="1" dirty="0">
                <a:solidFill>
                  <a:srgbClr val="C00000"/>
                </a:solidFill>
              </a:rPr>
              <a:t> </a:t>
            </a:r>
            <a:endParaRPr lang="en-US" sz="4400" dirty="0">
              <a:solidFill>
                <a:srgbClr val="800080"/>
              </a:solidFill>
            </a:endParaRPr>
          </a:p>
        </p:txBody>
      </p:sp>
      <p:sp>
        <p:nvSpPr>
          <p:cNvPr id="5" name="Date Placeholder 4"/>
          <p:cNvSpPr>
            <a:spLocks noGrp="1"/>
          </p:cNvSpPr>
          <p:nvPr>
            <p:ph type="dt" sz="half" idx="10"/>
          </p:nvPr>
        </p:nvSpPr>
        <p:spPr/>
        <p:txBody>
          <a:bodyPr/>
          <a:lstStyle/>
          <a:p>
            <a:r>
              <a:rPr lang="en-US"/>
              <a:t> </a:t>
            </a:r>
          </a:p>
        </p:txBody>
      </p:sp>
      <p:sp>
        <p:nvSpPr>
          <p:cNvPr id="6" name="Footer Placeholder 5"/>
          <p:cNvSpPr>
            <a:spLocks noGrp="1"/>
          </p:cNvSpPr>
          <p:nvPr>
            <p:ph type="ftr" sz="quarter" idx="11"/>
          </p:nvPr>
        </p:nvSpPr>
        <p:spPr/>
        <p:txBody>
          <a:bodyPr/>
          <a:lstStyle/>
          <a:p>
            <a:r>
              <a:rPr lang="en-US"/>
              <a:t>© Melethil 2017 </a:t>
            </a:r>
          </a:p>
        </p:txBody>
      </p:sp>
    </p:spTree>
    <p:extLst>
      <p:ext uri="{BB962C8B-B14F-4D97-AF65-F5344CB8AC3E}">
        <p14:creationId xmlns:p14="http://schemas.microsoft.com/office/powerpoint/2010/main" val="4174406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676400" y="274638"/>
            <a:ext cx="8534400" cy="1143000"/>
          </a:xfrm>
        </p:spPr>
        <p:txBody>
          <a:bodyPr/>
          <a:lstStyle/>
          <a:p>
            <a:pPr algn="l"/>
            <a:r>
              <a:rPr lang="en-US" sz="2400" b="1" dirty="0">
                <a:solidFill>
                  <a:srgbClr val="C00000"/>
                </a:solidFill>
              </a:rPr>
              <a:t>Nociceptive Threshold  (% MPE, mean ± SD) after i.v. injection of   dalargin-loaded polysorbate 80 pre-coated PBCA nanoparticles (NPs) in mice</a:t>
            </a:r>
          </a:p>
        </p:txBody>
      </p:sp>
      <p:graphicFrame>
        <p:nvGraphicFramePr>
          <p:cNvPr id="6" name="Content Placeholder 5"/>
          <p:cNvGraphicFramePr>
            <a:graphicFrameLocks noGrp="1"/>
          </p:cNvGraphicFramePr>
          <p:nvPr>
            <p:ph idx="1"/>
            <p:extLst/>
          </p:nvPr>
        </p:nvGraphicFramePr>
        <p:xfrm>
          <a:off x="1600200" y="2133600"/>
          <a:ext cx="8839200" cy="184912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126365">
                <a:tc>
                  <a:txBody>
                    <a:bodyPr/>
                    <a:lstStyle/>
                    <a:p>
                      <a:r>
                        <a:rPr lang="en-US" dirty="0"/>
                        <a:t> ALP</a:t>
                      </a:r>
                    </a:p>
                  </a:txBody>
                  <a:tcPr/>
                </a:tc>
                <a:tc>
                  <a:txBody>
                    <a:bodyPr/>
                    <a:lstStyle/>
                    <a:p>
                      <a:pPr algn="ctr"/>
                      <a:r>
                        <a:rPr lang="en-US" dirty="0"/>
                        <a:t>15 min</a:t>
                      </a:r>
                    </a:p>
                  </a:txBody>
                  <a:tcPr/>
                </a:tc>
                <a:tc>
                  <a:txBody>
                    <a:bodyPr/>
                    <a:lstStyle/>
                    <a:p>
                      <a:pPr algn="ctr"/>
                      <a:r>
                        <a:rPr lang="en-US" dirty="0"/>
                        <a:t>30 min</a:t>
                      </a:r>
                    </a:p>
                  </a:txBody>
                  <a:tcPr/>
                </a:tc>
                <a:tc>
                  <a:txBody>
                    <a:bodyPr/>
                    <a:lstStyle/>
                    <a:p>
                      <a:r>
                        <a:rPr lang="en-US" dirty="0"/>
                        <a:t>  45 min</a:t>
                      </a:r>
                    </a:p>
                  </a:txBody>
                  <a:tcPr/>
                </a:tc>
                <a:tc>
                  <a:txBody>
                    <a:bodyPr/>
                    <a:lstStyle/>
                    <a:p>
                      <a:r>
                        <a:rPr lang="en-US" dirty="0"/>
                        <a:t> 60 min </a:t>
                      </a:r>
                    </a:p>
                  </a:txBody>
                  <a:tcPr/>
                </a:tc>
                <a:tc>
                  <a:txBody>
                    <a:bodyPr/>
                    <a:lstStyle/>
                    <a:p>
                      <a:r>
                        <a:rPr lang="en-US" dirty="0"/>
                        <a:t>90 min</a:t>
                      </a:r>
                    </a:p>
                  </a:txBody>
                  <a:tcPr/>
                </a:tc>
                <a:extLst>
                  <a:ext uri="{0D108BD9-81ED-4DB2-BD59-A6C34878D82A}">
                    <a16:rowId xmlns:a16="http://schemas.microsoft.com/office/drawing/2014/main" val="10000"/>
                  </a:ext>
                </a:extLst>
              </a:tr>
              <a:tr h="370840">
                <a:tc>
                  <a:txBody>
                    <a:bodyPr/>
                    <a:lstStyle/>
                    <a:p>
                      <a:r>
                        <a:rPr lang="en-US" dirty="0">
                          <a:solidFill>
                            <a:srgbClr val="7030A0"/>
                          </a:solidFill>
                        </a:rPr>
                        <a:t>Control</a:t>
                      </a:r>
                    </a:p>
                  </a:txBody>
                  <a:tcPr/>
                </a:tc>
                <a:tc>
                  <a:txBody>
                    <a:bodyPr/>
                    <a:lstStyle/>
                    <a:p>
                      <a:r>
                        <a:rPr lang="en-US" dirty="0">
                          <a:solidFill>
                            <a:srgbClr val="7030A0"/>
                          </a:solidFill>
                        </a:rPr>
                        <a:t>35.2</a:t>
                      </a:r>
                      <a:r>
                        <a:rPr lang="en-US" baseline="0" dirty="0">
                          <a:solidFill>
                            <a:srgbClr val="7030A0"/>
                          </a:solidFill>
                        </a:rPr>
                        <a:t> </a:t>
                      </a:r>
                      <a:r>
                        <a:rPr lang="en-US" sz="1800" dirty="0">
                          <a:solidFill>
                            <a:srgbClr val="7030A0"/>
                          </a:solidFill>
                        </a:rPr>
                        <a:t>±</a:t>
                      </a:r>
                      <a:r>
                        <a:rPr lang="en-US" dirty="0">
                          <a:solidFill>
                            <a:srgbClr val="7030A0"/>
                          </a:solidFill>
                        </a:rPr>
                        <a:t> 5.8</a:t>
                      </a:r>
                    </a:p>
                  </a:txBody>
                  <a:tcPr/>
                </a:tc>
                <a:tc>
                  <a:txBody>
                    <a:bodyPr/>
                    <a:lstStyle/>
                    <a:p>
                      <a:pPr marL="0" indent="0"/>
                      <a:r>
                        <a:rPr lang="en-US" dirty="0">
                          <a:solidFill>
                            <a:srgbClr val="7030A0"/>
                          </a:solidFill>
                        </a:rPr>
                        <a:t>50.4 </a:t>
                      </a:r>
                      <a:r>
                        <a:rPr lang="en-US" sz="1800" dirty="0">
                          <a:solidFill>
                            <a:srgbClr val="7030A0"/>
                          </a:solidFill>
                        </a:rPr>
                        <a:t>±</a:t>
                      </a:r>
                      <a:r>
                        <a:rPr lang="en-US" dirty="0">
                          <a:solidFill>
                            <a:srgbClr val="7030A0"/>
                          </a:solidFill>
                        </a:rPr>
                        <a:t>  4.1</a:t>
                      </a:r>
                    </a:p>
                  </a:txBody>
                  <a:tcPr/>
                </a:tc>
                <a:tc>
                  <a:txBody>
                    <a:bodyPr/>
                    <a:lstStyle/>
                    <a:p>
                      <a:r>
                        <a:rPr lang="en-US" dirty="0">
                          <a:solidFill>
                            <a:srgbClr val="7030A0"/>
                          </a:solidFill>
                        </a:rPr>
                        <a:t>49.5 </a:t>
                      </a:r>
                      <a:r>
                        <a:rPr lang="en-US" sz="1800" dirty="0">
                          <a:solidFill>
                            <a:srgbClr val="7030A0"/>
                          </a:solidFill>
                        </a:rPr>
                        <a:t>± </a:t>
                      </a:r>
                      <a:r>
                        <a:rPr lang="en-US" dirty="0">
                          <a:solidFill>
                            <a:srgbClr val="7030A0"/>
                          </a:solidFill>
                        </a:rPr>
                        <a:t>4.5</a:t>
                      </a:r>
                    </a:p>
                  </a:txBody>
                  <a:tcPr/>
                </a:tc>
                <a:tc>
                  <a:txBody>
                    <a:bodyPr/>
                    <a:lstStyle/>
                    <a:p>
                      <a:r>
                        <a:rPr lang="en-US" dirty="0">
                          <a:solidFill>
                            <a:srgbClr val="7030A0"/>
                          </a:solidFill>
                        </a:rPr>
                        <a:t>36.5 </a:t>
                      </a:r>
                      <a:r>
                        <a:rPr lang="en-US" sz="1800" dirty="0">
                          <a:solidFill>
                            <a:srgbClr val="7030A0"/>
                          </a:solidFill>
                        </a:rPr>
                        <a:t>± 13.7</a:t>
                      </a:r>
                      <a:endParaRPr lang="en-US" dirty="0">
                        <a:solidFill>
                          <a:srgbClr val="7030A0"/>
                        </a:solidFill>
                      </a:endParaRPr>
                    </a:p>
                  </a:txBody>
                  <a:tcPr/>
                </a:tc>
                <a:tc>
                  <a:txBody>
                    <a:bodyPr/>
                    <a:lstStyle/>
                    <a:p>
                      <a:r>
                        <a:rPr lang="en-US" dirty="0">
                          <a:solidFill>
                            <a:srgbClr val="7030A0"/>
                          </a:solidFill>
                        </a:rPr>
                        <a:t>7.10 </a:t>
                      </a:r>
                      <a:r>
                        <a:rPr lang="en-US" sz="1800" dirty="0">
                          <a:solidFill>
                            <a:srgbClr val="7030A0"/>
                          </a:solidFill>
                        </a:rPr>
                        <a:t>± </a:t>
                      </a:r>
                      <a:r>
                        <a:rPr lang="en-US" dirty="0">
                          <a:solidFill>
                            <a:srgbClr val="7030A0"/>
                          </a:solidFill>
                        </a:rPr>
                        <a:t>6.3</a:t>
                      </a:r>
                    </a:p>
                  </a:txBody>
                  <a:tcPr/>
                </a:tc>
                <a:extLst>
                  <a:ext uri="{0D108BD9-81ED-4DB2-BD59-A6C34878D82A}">
                    <a16:rowId xmlns:a16="http://schemas.microsoft.com/office/drawing/2014/main" val="10001"/>
                  </a:ext>
                </a:extLst>
              </a:tr>
              <a:tr h="370840">
                <a:tc>
                  <a:txBody>
                    <a:bodyPr/>
                    <a:lstStyle/>
                    <a:p>
                      <a:r>
                        <a:rPr lang="en-US" dirty="0"/>
                        <a:t>Apo B</a:t>
                      </a:r>
                    </a:p>
                  </a:txBody>
                  <a:tcPr/>
                </a:tc>
                <a:tc>
                  <a:txBody>
                    <a:bodyPr/>
                    <a:lstStyle/>
                    <a:p>
                      <a:r>
                        <a:rPr lang="en-US" dirty="0"/>
                        <a:t>30.9</a:t>
                      </a:r>
                      <a:r>
                        <a:rPr lang="en-US" baseline="0" dirty="0"/>
                        <a:t> </a:t>
                      </a:r>
                      <a:r>
                        <a:rPr lang="en-US" sz="1800" dirty="0"/>
                        <a:t>± </a:t>
                      </a:r>
                      <a:r>
                        <a:rPr lang="en-US" dirty="0"/>
                        <a:t>19.4</a:t>
                      </a:r>
                    </a:p>
                  </a:txBody>
                  <a:tcPr/>
                </a:tc>
                <a:tc>
                  <a:txBody>
                    <a:bodyPr/>
                    <a:lstStyle/>
                    <a:p>
                      <a:r>
                        <a:rPr lang="en-US" dirty="0"/>
                        <a:t>74.7 </a:t>
                      </a:r>
                      <a:r>
                        <a:rPr lang="en-US" sz="1800" dirty="0"/>
                        <a:t>± </a:t>
                      </a:r>
                      <a:r>
                        <a:rPr lang="en-US" dirty="0"/>
                        <a:t>15.8*</a:t>
                      </a:r>
                    </a:p>
                  </a:txBody>
                  <a:tcPr/>
                </a:tc>
                <a:tc>
                  <a:txBody>
                    <a:bodyPr/>
                    <a:lstStyle/>
                    <a:p>
                      <a:r>
                        <a:rPr lang="en-US" dirty="0"/>
                        <a:t>58.7 </a:t>
                      </a:r>
                      <a:r>
                        <a:rPr lang="en-US" sz="1800" dirty="0"/>
                        <a:t>± </a:t>
                      </a:r>
                      <a:r>
                        <a:rPr lang="en-US" dirty="0"/>
                        <a:t>8.03*</a:t>
                      </a:r>
                    </a:p>
                  </a:txBody>
                  <a:tcPr/>
                </a:tc>
                <a:tc>
                  <a:txBody>
                    <a:bodyPr/>
                    <a:lstStyle/>
                    <a:p>
                      <a:r>
                        <a:rPr lang="en-US" dirty="0"/>
                        <a:t>45.1 </a:t>
                      </a:r>
                      <a:r>
                        <a:rPr lang="en-US" sz="1800" dirty="0"/>
                        <a:t>± </a:t>
                      </a:r>
                      <a:r>
                        <a:rPr lang="en-US" dirty="0"/>
                        <a:t>18.6</a:t>
                      </a:r>
                    </a:p>
                  </a:txBody>
                  <a:tcPr/>
                </a:tc>
                <a:tc>
                  <a:txBody>
                    <a:bodyPr/>
                    <a:lstStyle/>
                    <a:p>
                      <a:r>
                        <a:rPr lang="en-US" dirty="0"/>
                        <a:t>25.5 </a:t>
                      </a:r>
                      <a:r>
                        <a:rPr lang="en-US" sz="1800" dirty="0"/>
                        <a:t>±</a:t>
                      </a:r>
                      <a:r>
                        <a:rPr lang="en-US" dirty="0"/>
                        <a:t>16.4</a:t>
                      </a:r>
                    </a:p>
                  </a:txBody>
                  <a:tcPr/>
                </a:tc>
                <a:extLst>
                  <a:ext uri="{0D108BD9-81ED-4DB2-BD59-A6C34878D82A}">
                    <a16:rowId xmlns:a16="http://schemas.microsoft.com/office/drawing/2014/main" val="10002"/>
                  </a:ext>
                </a:extLst>
              </a:tr>
              <a:tr h="370840">
                <a:tc>
                  <a:txBody>
                    <a:bodyPr/>
                    <a:lstStyle/>
                    <a:p>
                      <a:r>
                        <a:rPr lang="en-US" dirty="0">
                          <a:solidFill>
                            <a:srgbClr val="00B050"/>
                          </a:solidFill>
                        </a:rPr>
                        <a:t>Apo</a:t>
                      </a:r>
                      <a:r>
                        <a:rPr lang="en-US" baseline="0" dirty="0">
                          <a:solidFill>
                            <a:srgbClr val="00B050"/>
                          </a:solidFill>
                        </a:rPr>
                        <a:t> E</a:t>
                      </a:r>
                      <a:endParaRPr lang="en-US" dirty="0">
                        <a:solidFill>
                          <a:srgbClr val="00B050"/>
                        </a:solidFill>
                      </a:endParaRPr>
                    </a:p>
                  </a:txBody>
                  <a:tcPr/>
                </a:tc>
                <a:tc>
                  <a:txBody>
                    <a:bodyPr/>
                    <a:lstStyle/>
                    <a:p>
                      <a:r>
                        <a:rPr lang="en-US" dirty="0">
                          <a:solidFill>
                            <a:srgbClr val="00B050"/>
                          </a:solidFill>
                        </a:rPr>
                        <a:t>61.4</a:t>
                      </a:r>
                      <a:r>
                        <a:rPr lang="en-US" baseline="0" dirty="0">
                          <a:solidFill>
                            <a:srgbClr val="00B050"/>
                          </a:solidFill>
                        </a:rPr>
                        <a:t> </a:t>
                      </a:r>
                      <a:r>
                        <a:rPr lang="en-US" sz="1800" dirty="0">
                          <a:solidFill>
                            <a:srgbClr val="00B050"/>
                          </a:solidFill>
                        </a:rPr>
                        <a:t>±</a:t>
                      </a:r>
                      <a:r>
                        <a:rPr lang="en-US" baseline="0" dirty="0">
                          <a:solidFill>
                            <a:srgbClr val="00B050"/>
                          </a:solidFill>
                        </a:rPr>
                        <a:t> 8.59*</a:t>
                      </a:r>
                      <a:endParaRPr lang="en-US" dirty="0">
                        <a:solidFill>
                          <a:srgbClr val="00B050"/>
                        </a:solidFill>
                      </a:endParaRPr>
                    </a:p>
                  </a:txBody>
                  <a:tcPr/>
                </a:tc>
                <a:tc>
                  <a:txBody>
                    <a:bodyPr/>
                    <a:lstStyle/>
                    <a:p>
                      <a:r>
                        <a:rPr lang="en-US" dirty="0">
                          <a:solidFill>
                            <a:srgbClr val="00B050"/>
                          </a:solidFill>
                        </a:rPr>
                        <a:t>62.1</a:t>
                      </a:r>
                      <a:r>
                        <a:rPr lang="en-US" baseline="0" dirty="0">
                          <a:solidFill>
                            <a:srgbClr val="00B050"/>
                          </a:solidFill>
                        </a:rPr>
                        <a:t> </a:t>
                      </a:r>
                      <a:r>
                        <a:rPr lang="en-US" sz="1800" dirty="0">
                          <a:solidFill>
                            <a:srgbClr val="00B050"/>
                          </a:solidFill>
                        </a:rPr>
                        <a:t>±</a:t>
                      </a:r>
                      <a:r>
                        <a:rPr lang="en-US" baseline="0" dirty="0">
                          <a:solidFill>
                            <a:srgbClr val="00B050"/>
                          </a:solidFill>
                        </a:rPr>
                        <a:t>  6.91</a:t>
                      </a:r>
                      <a:endParaRPr lang="en-US" dirty="0">
                        <a:solidFill>
                          <a:srgbClr val="00B050"/>
                        </a:solidFill>
                      </a:endParaRPr>
                    </a:p>
                  </a:txBody>
                  <a:tcPr/>
                </a:tc>
                <a:tc>
                  <a:txBody>
                    <a:bodyPr/>
                    <a:lstStyle/>
                    <a:p>
                      <a:r>
                        <a:rPr lang="en-US" dirty="0">
                          <a:solidFill>
                            <a:srgbClr val="00B050"/>
                          </a:solidFill>
                        </a:rPr>
                        <a:t>64.5 </a:t>
                      </a:r>
                      <a:r>
                        <a:rPr lang="en-US" sz="1800" dirty="0">
                          <a:solidFill>
                            <a:srgbClr val="00B050"/>
                          </a:solidFill>
                        </a:rPr>
                        <a:t>±</a:t>
                      </a:r>
                      <a:r>
                        <a:rPr lang="en-US" dirty="0">
                          <a:solidFill>
                            <a:srgbClr val="00B050"/>
                          </a:solidFill>
                        </a:rPr>
                        <a:t> 14.0</a:t>
                      </a:r>
                    </a:p>
                  </a:txBody>
                  <a:tcPr/>
                </a:tc>
                <a:tc>
                  <a:txBody>
                    <a:bodyPr/>
                    <a:lstStyle/>
                    <a:p>
                      <a:r>
                        <a:rPr lang="en-US" dirty="0">
                          <a:solidFill>
                            <a:srgbClr val="00B050"/>
                          </a:solidFill>
                        </a:rPr>
                        <a:t>62.3 </a:t>
                      </a:r>
                      <a:r>
                        <a:rPr lang="en-US" sz="1800" dirty="0">
                          <a:solidFill>
                            <a:srgbClr val="00B050"/>
                          </a:solidFill>
                        </a:rPr>
                        <a:t>± 1</a:t>
                      </a:r>
                      <a:r>
                        <a:rPr lang="en-US" dirty="0">
                          <a:solidFill>
                            <a:srgbClr val="00B050"/>
                          </a:solidFill>
                        </a:rPr>
                        <a:t>1.8*</a:t>
                      </a:r>
                    </a:p>
                  </a:txBody>
                  <a:tcPr/>
                </a:tc>
                <a:tc>
                  <a:txBody>
                    <a:bodyPr/>
                    <a:lstStyle/>
                    <a:p>
                      <a:r>
                        <a:rPr lang="en-US" dirty="0">
                          <a:solidFill>
                            <a:srgbClr val="00B050"/>
                          </a:solidFill>
                        </a:rPr>
                        <a:t>51.7</a:t>
                      </a:r>
                      <a:r>
                        <a:rPr lang="en-US" baseline="0" dirty="0">
                          <a:solidFill>
                            <a:srgbClr val="00B050"/>
                          </a:solidFill>
                        </a:rPr>
                        <a:t> </a:t>
                      </a:r>
                      <a:r>
                        <a:rPr lang="en-US" sz="1800" dirty="0">
                          <a:solidFill>
                            <a:srgbClr val="00B050"/>
                          </a:solidFill>
                        </a:rPr>
                        <a:t>± </a:t>
                      </a:r>
                      <a:r>
                        <a:rPr lang="en-US" baseline="0" dirty="0">
                          <a:solidFill>
                            <a:srgbClr val="00B050"/>
                          </a:solidFill>
                        </a:rPr>
                        <a:t>12.9*</a:t>
                      </a:r>
                      <a:endParaRPr lang="en-US" dirty="0">
                        <a:solidFill>
                          <a:srgbClr val="00B050"/>
                        </a:solidFill>
                      </a:endParaRPr>
                    </a:p>
                  </a:txBody>
                  <a:tcPr/>
                </a:tc>
                <a:extLst>
                  <a:ext uri="{0D108BD9-81ED-4DB2-BD59-A6C34878D82A}">
                    <a16:rowId xmlns:a16="http://schemas.microsoft.com/office/drawing/2014/main" val="10003"/>
                  </a:ext>
                </a:extLst>
              </a:tr>
              <a:tr h="370840">
                <a:tc>
                  <a:txBody>
                    <a:bodyPr/>
                    <a:lstStyle/>
                    <a:p>
                      <a:r>
                        <a:rPr lang="en-US" dirty="0"/>
                        <a:t>Apo AII</a:t>
                      </a:r>
                    </a:p>
                  </a:txBody>
                  <a:tcPr/>
                </a:tc>
                <a:tc>
                  <a:txBody>
                    <a:bodyPr/>
                    <a:lstStyle/>
                    <a:p>
                      <a:r>
                        <a:rPr lang="en-US" dirty="0"/>
                        <a:t>1.98 </a:t>
                      </a:r>
                      <a:r>
                        <a:rPr lang="en-US" sz="1800" dirty="0"/>
                        <a:t>± </a:t>
                      </a:r>
                      <a:r>
                        <a:rPr lang="en-US" dirty="0"/>
                        <a:t>9.56</a:t>
                      </a:r>
                    </a:p>
                  </a:txBody>
                  <a:tcPr/>
                </a:tc>
                <a:tc>
                  <a:txBody>
                    <a:bodyPr/>
                    <a:lstStyle/>
                    <a:p>
                      <a:r>
                        <a:rPr lang="en-US" dirty="0"/>
                        <a:t>0.50</a:t>
                      </a:r>
                      <a:r>
                        <a:rPr lang="en-US" baseline="0" dirty="0"/>
                        <a:t> </a:t>
                      </a:r>
                      <a:r>
                        <a:rPr lang="en-US" sz="1800" dirty="0"/>
                        <a:t>± </a:t>
                      </a:r>
                      <a:r>
                        <a:rPr lang="en-US" dirty="0"/>
                        <a:t>10.58</a:t>
                      </a:r>
                    </a:p>
                  </a:txBody>
                  <a:tcPr/>
                </a:tc>
                <a:tc>
                  <a:txBody>
                    <a:bodyPr/>
                    <a:lstStyle/>
                    <a:p>
                      <a:r>
                        <a:rPr lang="en-US" dirty="0"/>
                        <a:t>12.81 </a:t>
                      </a:r>
                      <a:r>
                        <a:rPr lang="en-US" sz="1800" dirty="0"/>
                        <a:t>± </a:t>
                      </a:r>
                      <a:r>
                        <a:rPr lang="en-US" dirty="0"/>
                        <a:t>16.8</a:t>
                      </a:r>
                    </a:p>
                  </a:txBody>
                  <a:tcPr/>
                </a:tc>
                <a:tc>
                  <a:txBody>
                    <a:bodyPr/>
                    <a:lstStyle/>
                    <a:p>
                      <a:r>
                        <a:rPr lang="en-US" dirty="0"/>
                        <a:t>18.29 </a:t>
                      </a:r>
                      <a:r>
                        <a:rPr lang="en-US" sz="1800" dirty="0"/>
                        <a:t>±</a:t>
                      </a:r>
                      <a:r>
                        <a:rPr lang="en-US" dirty="0"/>
                        <a:t> 21.81</a:t>
                      </a:r>
                    </a:p>
                  </a:txBody>
                  <a:tcPr/>
                </a:tc>
                <a:tc>
                  <a:txBody>
                    <a:bodyPr/>
                    <a:lstStyle/>
                    <a:p>
                      <a:r>
                        <a:rPr lang="en-US" dirty="0"/>
                        <a:t>48.8 </a:t>
                      </a:r>
                      <a:r>
                        <a:rPr lang="en-US" sz="1800" dirty="0"/>
                        <a:t>±</a:t>
                      </a:r>
                      <a:r>
                        <a:rPr lang="en-US" dirty="0"/>
                        <a:t>13.24*</a:t>
                      </a:r>
                    </a:p>
                  </a:txBody>
                  <a:tcPr/>
                </a:tc>
                <a:extLst>
                  <a:ext uri="{0D108BD9-81ED-4DB2-BD59-A6C34878D82A}">
                    <a16:rowId xmlns:a16="http://schemas.microsoft.com/office/drawing/2014/main" val="10004"/>
                  </a:ext>
                </a:extLst>
              </a:tr>
            </a:tbl>
          </a:graphicData>
        </a:graphic>
      </p:graphicFrame>
      <p:sp>
        <p:nvSpPr>
          <p:cNvPr id="12335" name="TextBox 6"/>
          <p:cNvSpPr txBox="1">
            <a:spLocks noChangeArrowheads="1"/>
          </p:cNvSpPr>
          <p:nvPr/>
        </p:nvSpPr>
        <p:spPr bwMode="auto">
          <a:xfrm>
            <a:off x="2209800" y="4693443"/>
            <a:ext cx="7162800" cy="369888"/>
          </a:xfrm>
          <a:prstGeom prst="rect">
            <a:avLst/>
          </a:prstGeom>
          <a:noFill/>
          <a:ln w="9525">
            <a:noFill/>
            <a:miter lim="800000"/>
            <a:headEnd/>
            <a:tailEnd/>
          </a:ln>
        </p:spPr>
        <p:txBody>
          <a:bodyPr>
            <a:spAutoFit/>
          </a:bodyPr>
          <a:lstStyle/>
          <a:p>
            <a:r>
              <a:rPr lang="en-US" b="1" dirty="0">
                <a:solidFill>
                  <a:srgbClr val="000066"/>
                </a:solidFill>
              </a:rPr>
              <a:t>Kreuter et al.,  J. Drug Targeting </a:t>
            </a:r>
            <a:r>
              <a:rPr lang="en-US" b="1" u="sng" dirty="0">
                <a:solidFill>
                  <a:srgbClr val="000066"/>
                </a:solidFill>
              </a:rPr>
              <a:t>10,</a:t>
            </a:r>
            <a:r>
              <a:rPr lang="en-US" b="1" dirty="0">
                <a:solidFill>
                  <a:srgbClr val="000066"/>
                </a:solidFill>
              </a:rPr>
              <a:t> 317-325 (2002)</a:t>
            </a:r>
          </a:p>
        </p:txBody>
      </p:sp>
      <p:sp>
        <p:nvSpPr>
          <p:cNvPr id="3" name="TextBox 2"/>
          <p:cNvSpPr txBox="1"/>
          <p:nvPr/>
        </p:nvSpPr>
        <p:spPr>
          <a:xfrm>
            <a:off x="1600201" y="1389280"/>
            <a:ext cx="8943975" cy="369332"/>
          </a:xfrm>
          <a:prstGeom prst="rect">
            <a:avLst/>
          </a:prstGeom>
          <a:noFill/>
        </p:spPr>
        <p:txBody>
          <a:bodyPr wrap="square" rtlCol="0">
            <a:spAutoFit/>
          </a:bodyPr>
          <a:lstStyle/>
          <a:p>
            <a:r>
              <a:rPr lang="en-US" b="1" dirty="0">
                <a:solidFill>
                  <a:srgbClr val="FF0000"/>
                </a:solidFill>
              </a:rPr>
              <a:t>Apolipoprotein (ALP) was coated onto the surface of the pre-coated NPs</a:t>
            </a:r>
          </a:p>
        </p:txBody>
      </p:sp>
      <p:sp>
        <p:nvSpPr>
          <p:cNvPr id="4" name="TextBox 3"/>
          <p:cNvSpPr txBox="1"/>
          <p:nvPr/>
        </p:nvSpPr>
        <p:spPr>
          <a:xfrm>
            <a:off x="1981200" y="4267200"/>
            <a:ext cx="6858000" cy="381000"/>
          </a:xfrm>
          <a:prstGeom prst="rect">
            <a:avLst/>
          </a:prstGeom>
          <a:noFill/>
        </p:spPr>
        <p:txBody>
          <a:bodyPr wrap="square" rtlCol="0">
            <a:spAutoFit/>
          </a:bodyPr>
          <a:lstStyle/>
          <a:p>
            <a:r>
              <a:rPr lang="en-US" b="1" dirty="0">
                <a:solidFill>
                  <a:srgbClr val="800000"/>
                </a:solidFill>
              </a:rPr>
              <a:t>*p &lt; 0.05</a:t>
            </a:r>
          </a:p>
        </p:txBody>
      </p:sp>
      <p:sp>
        <p:nvSpPr>
          <p:cNvPr id="5" name="Date Placeholder 4"/>
          <p:cNvSpPr>
            <a:spLocks noGrp="1"/>
          </p:cNvSpPr>
          <p:nvPr>
            <p:ph type="dt" sz="half" idx="10"/>
          </p:nvPr>
        </p:nvSpPr>
        <p:spPr/>
        <p:txBody>
          <a:bodyPr/>
          <a:lstStyle/>
          <a:p>
            <a:r>
              <a:rPr lang="en-US"/>
              <a:t> </a:t>
            </a:r>
          </a:p>
        </p:txBody>
      </p:sp>
      <p:sp>
        <p:nvSpPr>
          <p:cNvPr id="7" name="Footer Placeholder 6"/>
          <p:cNvSpPr>
            <a:spLocks noGrp="1"/>
          </p:cNvSpPr>
          <p:nvPr>
            <p:ph type="ftr" sz="quarter" idx="11"/>
          </p:nvPr>
        </p:nvSpPr>
        <p:spPr/>
        <p:txBody>
          <a:bodyPr/>
          <a:lstStyle/>
          <a:p>
            <a:r>
              <a:rPr lang="en-US"/>
              <a:t>© Melethil 2017 </a:t>
            </a:r>
          </a:p>
        </p:txBody>
      </p:sp>
    </p:spTree>
    <p:extLst>
      <p:ext uri="{BB962C8B-B14F-4D97-AF65-F5344CB8AC3E}">
        <p14:creationId xmlns:p14="http://schemas.microsoft.com/office/powerpoint/2010/main" val="12260284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58438" y="2114337"/>
          <a:ext cx="10426336" cy="4206240"/>
        </p:xfrm>
        <a:graphic>
          <a:graphicData uri="http://schemas.openxmlformats.org/drawingml/2006/table">
            <a:tbl>
              <a:tblPr/>
              <a:tblGrid>
                <a:gridCol w="2606584">
                  <a:extLst>
                    <a:ext uri="{9D8B030D-6E8A-4147-A177-3AD203B41FA5}">
                      <a16:colId xmlns:a16="http://schemas.microsoft.com/office/drawing/2014/main" val="729646527"/>
                    </a:ext>
                  </a:extLst>
                </a:gridCol>
                <a:gridCol w="2606584">
                  <a:extLst>
                    <a:ext uri="{9D8B030D-6E8A-4147-A177-3AD203B41FA5}">
                      <a16:colId xmlns:a16="http://schemas.microsoft.com/office/drawing/2014/main" val="943247157"/>
                    </a:ext>
                  </a:extLst>
                </a:gridCol>
                <a:gridCol w="2606584">
                  <a:extLst>
                    <a:ext uri="{9D8B030D-6E8A-4147-A177-3AD203B41FA5}">
                      <a16:colId xmlns:a16="http://schemas.microsoft.com/office/drawing/2014/main" val="1262203096"/>
                    </a:ext>
                  </a:extLst>
                </a:gridCol>
                <a:gridCol w="2606584">
                  <a:extLst>
                    <a:ext uri="{9D8B030D-6E8A-4147-A177-3AD203B41FA5}">
                      <a16:colId xmlns:a16="http://schemas.microsoft.com/office/drawing/2014/main" val="3280534098"/>
                    </a:ext>
                  </a:extLst>
                </a:gridCol>
              </a:tblGrid>
              <a:tr h="349337">
                <a:tc>
                  <a:txBody>
                    <a:bodyPr/>
                    <a:lstStyle/>
                    <a:p>
                      <a:endParaRPr lang="en-US"/>
                    </a:p>
                  </a:txBody>
                  <a:tcPr anchor="ctr">
                    <a:lnL>
                      <a:noFill/>
                    </a:lnL>
                    <a:lnR>
                      <a:noFill/>
                    </a:lnR>
                    <a:lnT>
                      <a:noFill/>
                    </a:lnT>
                    <a:lnB>
                      <a:noFill/>
                    </a:lnB>
                  </a:tcPr>
                </a:tc>
                <a:tc>
                  <a:txBody>
                    <a:bodyPr/>
                    <a:lstStyle/>
                    <a:p>
                      <a:r>
                        <a:rPr lang="en-US"/>
                        <a:t>PAT. NO.</a:t>
                      </a:r>
                    </a:p>
                  </a:txBody>
                  <a:tcPr anchor="ctr">
                    <a:lnL>
                      <a:noFill/>
                    </a:lnL>
                    <a:lnR>
                      <a:noFill/>
                    </a:lnR>
                    <a:lnT>
                      <a:noFill/>
                    </a:lnT>
                    <a:lnB>
                      <a:noFill/>
                    </a:lnB>
                  </a:tcPr>
                </a:tc>
                <a:tc>
                  <a:txBody>
                    <a:bodyPr/>
                    <a:lstStyle/>
                    <a:p>
                      <a:endParaRPr lang="en-US"/>
                    </a:p>
                  </a:txBody>
                  <a:tcPr anchor="ctr">
                    <a:lnL>
                      <a:noFill/>
                    </a:lnL>
                    <a:lnR>
                      <a:noFill/>
                    </a:lnR>
                    <a:lnT>
                      <a:noFill/>
                    </a:lnT>
                    <a:lnB>
                      <a:noFill/>
                    </a:lnB>
                  </a:tcPr>
                </a:tc>
                <a:tc>
                  <a:txBody>
                    <a:bodyPr/>
                    <a:lstStyle/>
                    <a:p>
                      <a:r>
                        <a:rPr lang="en-US" dirty="0"/>
                        <a:t>Title</a:t>
                      </a:r>
                    </a:p>
                  </a:txBody>
                  <a:tcPr anchor="ctr">
                    <a:lnL>
                      <a:noFill/>
                    </a:lnL>
                    <a:lnR>
                      <a:noFill/>
                    </a:lnR>
                    <a:lnT>
                      <a:noFill/>
                    </a:lnT>
                    <a:lnB>
                      <a:noFill/>
                    </a:lnB>
                  </a:tcPr>
                </a:tc>
                <a:extLst>
                  <a:ext uri="{0D108BD9-81ED-4DB2-BD59-A6C34878D82A}">
                    <a16:rowId xmlns:a16="http://schemas.microsoft.com/office/drawing/2014/main" val="1442824063"/>
                  </a:ext>
                </a:extLst>
              </a:tr>
              <a:tr h="349337">
                <a:tc>
                  <a:txBody>
                    <a:bodyPr/>
                    <a:lstStyle/>
                    <a:p>
                      <a:r>
                        <a:rPr lang="en-US"/>
                        <a:t>1</a:t>
                      </a:r>
                    </a:p>
                  </a:txBody>
                  <a:tcPr>
                    <a:lnL>
                      <a:noFill/>
                    </a:lnL>
                    <a:lnR>
                      <a:noFill/>
                    </a:lnR>
                    <a:lnT>
                      <a:noFill/>
                    </a:lnT>
                    <a:lnB>
                      <a:noFill/>
                    </a:lnB>
                  </a:tcPr>
                </a:tc>
                <a:tc>
                  <a:txBody>
                    <a:bodyPr/>
                    <a:lstStyle/>
                    <a:p>
                      <a:r>
                        <a:rPr lang="en-US">
                          <a:hlinkClick r:id="rId5"/>
                        </a:rPr>
                        <a:t>8,003,128</a:t>
                      </a:r>
                      <a:endParaRPr lang="en-US"/>
                    </a:p>
                  </a:txBody>
                  <a:tcPr>
                    <a:lnL>
                      <a:noFill/>
                    </a:lnL>
                    <a:lnR>
                      <a:noFill/>
                    </a:lnR>
                    <a:lnT>
                      <a:noFill/>
                    </a:lnT>
                    <a:lnB>
                      <a:noFill/>
                    </a:lnB>
                  </a:tcPr>
                </a:tc>
                <a:tc>
                  <a:txBody>
                    <a:bodyPr/>
                    <a:lstStyle/>
                    <a:p>
                      <a:endParaRPr lang="en-US"/>
                    </a:p>
                  </a:txBody>
                  <a:tcPr anchor="ctr">
                    <a:lnL>
                      <a:noFill/>
                    </a:lnL>
                    <a:lnR>
                      <a:noFill/>
                    </a:lnR>
                    <a:lnT>
                      <a:noFill/>
                    </a:lnT>
                    <a:lnB>
                      <a:noFill/>
                    </a:lnB>
                  </a:tcPr>
                </a:tc>
                <a:tc>
                  <a:txBody>
                    <a:bodyPr/>
                    <a:lstStyle/>
                    <a:p>
                      <a:r>
                        <a:rPr lang="en-US">
                          <a:hlinkClick r:id="rId5"/>
                        </a:rPr>
                        <a:t>Polylactide nanoparticles </a:t>
                      </a:r>
                      <a:endParaRPr lang="en-US"/>
                    </a:p>
                  </a:txBody>
                  <a:tcPr>
                    <a:lnL>
                      <a:noFill/>
                    </a:lnL>
                    <a:lnR>
                      <a:noFill/>
                    </a:lnR>
                    <a:lnT>
                      <a:noFill/>
                    </a:lnT>
                    <a:lnB>
                      <a:noFill/>
                    </a:lnB>
                  </a:tcPr>
                </a:tc>
                <a:extLst>
                  <a:ext uri="{0D108BD9-81ED-4DB2-BD59-A6C34878D82A}">
                    <a16:rowId xmlns:a16="http://schemas.microsoft.com/office/drawing/2014/main" val="1645847767"/>
                  </a:ext>
                </a:extLst>
              </a:tr>
              <a:tr h="1135345">
                <a:tc>
                  <a:txBody>
                    <a:bodyPr/>
                    <a:lstStyle/>
                    <a:p>
                      <a:r>
                        <a:rPr lang="en-US" dirty="0"/>
                        <a:t>2</a:t>
                      </a:r>
                    </a:p>
                  </a:txBody>
                  <a:tcPr>
                    <a:lnL>
                      <a:noFill/>
                    </a:lnL>
                    <a:lnR>
                      <a:noFill/>
                    </a:lnR>
                    <a:lnT>
                      <a:noFill/>
                    </a:lnT>
                    <a:lnB>
                      <a:noFill/>
                    </a:lnB>
                  </a:tcPr>
                </a:tc>
                <a:tc>
                  <a:txBody>
                    <a:bodyPr/>
                    <a:lstStyle/>
                    <a:p>
                      <a:r>
                        <a:rPr lang="en-US">
                          <a:hlinkClick r:id="rId6"/>
                        </a:rPr>
                        <a:t>6,288,040</a:t>
                      </a:r>
                      <a:endParaRPr lang="en-US"/>
                    </a:p>
                  </a:txBody>
                  <a:tcPr>
                    <a:lnL>
                      <a:noFill/>
                    </a:lnL>
                    <a:lnR>
                      <a:noFill/>
                    </a:lnR>
                    <a:lnT>
                      <a:noFill/>
                    </a:lnT>
                    <a:lnB>
                      <a:noFill/>
                    </a:lnB>
                  </a:tcPr>
                </a:tc>
                <a:tc>
                  <a:txBody>
                    <a:bodyPr/>
                    <a:lstStyle/>
                    <a:p>
                      <a:endParaRPr lang="en-US"/>
                    </a:p>
                  </a:txBody>
                  <a:tcPr anchor="ctr">
                    <a:lnL>
                      <a:noFill/>
                    </a:lnL>
                    <a:lnR>
                      <a:noFill/>
                    </a:lnR>
                    <a:lnT>
                      <a:noFill/>
                    </a:lnT>
                    <a:lnB>
                      <a:noFill/>
                    </a:lnB>
                  </a:tcPr>
                </a:tc>
                <a:tc>
                  <a:txBody>
                    <a:bodyPr/>
                    <a:lstStyle/>
                    <a:p>
                      <a:r>
                        <a:rPr lang="en-US">
                          <a:hlinkClick r:id="rId6"/>
                        </a:rPr>
                        <a:t>Medicament excipient particles for tissue-specific application of a medicament </a:t>
                      </a:r>
                      <a:endParaRPr lang="en-US"/>
                    </a:p>
                  </a:txBody>
                  <a:tcPr>
                    <a:lnL>
                      <a:noFill/>
                    </a:lnL>
                    <a:lnR>
                      <a:noFill/>
                    </a:lnR>
                    <a:lnT>
                      <a:noFill/>
                    </a:lnT>
                    <a:lnB>
                      <a:noFill/>
                    </a:lnB>
                  </a:tcPr>
                </a:tc>
                <a:extLst>
                  <a:ext uri="{0D108BD9-81ED-4DB2-BD59-A6C34878D82A}">
                    <a16:rowId xmlns:a16="http://schemas.microsoft.com/office/drawing/2014/main" val="518202077"/>
                  </a:ext>
                </a:extLst>
              </a:tr>
              <a:tr h="611339">
                <a:tc>
                  <a:txBody>
                    <a:bodyPr/>
                    <a:lstStyle/>
                    <a:p>
                      <a:r>
                        <a:rPr lang="en-US"/>
                        <a:t>3</a:t>
                      </a:r>
                    </a:p>
                  </a:txBody>
                  <a:tcPr>
                    <a:lnL>
                      <a:noFill/>
                    </a:lnL>
                    <a:lnR>
                      <a:noFill/>
                    </a:lnR>
                    <a:lnT>
                      <a:noFill/>
                    </a:lnT>
                    <a:lnB>
                      <a:noFill/>
                    </a:lnB>
                  </a:tcPr>
                </a:tc>
                <a:tc>
                  <a:txBody>
                    <a:bodyPr/>
                    <a:lstStyle/>
                    <a:p>
                      <a:r>
                        <a:rPr lang="en-US">
                          <a:hlinkClick r:id="rId7"/>
                        </a:rPr>
                        <a:t>6,165,988</a:t>
                      </a:r>
                      <a:endParaRPr lang="en-US"/>
                    </a:p>
                  </a:txBody>
                  <a:tcPr>
                    <a:lnL>
                      <a:noFill/>
                    </a:lnL>
                    <a:lnR>
                      <a:noFill/>
                    </a:lnR>
                    <a:lnT>
                      <a:noFill/>
                    </a:lnT>
                    <a:lnB>
                      <a:noFill/>
                    </a:lnB>
                  </a:tcPr>
                </a:tc>
                <a:tc>
                  <a:txBody>
                    <a:bodyPr/>
                    <a:lstStyle/>
                    <a:p>
                      <a:endParaRPr lang="en-US"/>
                    </a:p>
                  </a:txBody>
                  <a:tcPr anchor="ctr">
                    <a:lnL>
                      <a:noFill/>
                    </a:lnL>
                    <a:lnR>
                      <a:noFill/>
                    </a:lnR>
                    <a:lnT>
                      <a:noFill/>
                    </a:lnT>
                    <a:lnB>
                      <a:noFill/>
                    </a:lnB>
                  </a:tcPr>
                </a:tc>
                <a:tc>
                  <a:txBody>
                    <a:bodyPr/>
                    <a:lstStyle/>
                    <a:p>
                      <a:r>
                        <a:rPr lang="en-US">
                          <a:hlinkClick r:id="rId7"/>
                        </a:rPr>
                        <a:t>Medicament in particulate form </a:t>
                      </a:r>
                      <a:endParaRPr lang="en-US"/>
                    </a:p>
                  </a:txBody>
                  <a:tcPr>
                    <a:lnL>
                      <a:noFill/>
                    </a:lnL>
                    <a:lnR>
                      <a:noFill/>
                    </a:lnR>
                    <a:lnT>
                      <a:noFill/>
                    </a:lnT>
                    <a:lnB>
                      <a:noFill/>
                    </a:lnB>
                  </a:tcPr>
                </a:tc>
                <a:extLst>
                  <a:ext uri="{0D108BD9-81ED-4DB2-BD59-A6C34878D82A}">
                    <a16:rowId xmlns:a16="http://schemas.microsoft.com/office/drawing/2014/main" val="2040849337"/>
                  </a:ext>
                </a:extLst>
              </a:tr>
              <a:tr h="873342">
                <a:tc>
                  <a:txBody>
                    <a:bodyPr/>
                    <a:lstStyle/>
                    <a:p>
                      <a:r>
                        <a:rPr lang="en-US"/>
                        <a:t>4</a:t>
                      </a:r>
                    </a:p>
                  </a:txBody>
                  <a:tcPr>
                    <a:lnL>
                      <a:noFill/>
                    </a:lnL>
                    <a:lnR>
                      <a:noFill/>
                    </a:lnR>
                    <a:lnT>
                      <a:noFill/>
                    </a:lnT>
                    <a:lnB>
                      <a:noFill/>
                    </a:lnB>
                  </a:tcPr>
                </a:tc>
                <a:tc>
                  <a:txBody>
                    <a:bodyPr/>
                    <a:lstStyle/>
                    <a:p>
                      <a:r>
                        <a:rPr lang="en-US">
                          <a:hlinkClick r:id="rId8"/>
                        </a:rPr>
                        <a:t>6,117,454</a:t>
                      </a:r>
                      <a:endParaRPr lang="en-US"/>
                    </a:p>
                  </a:txBody>
                  <a:tcPr>
                    <a:lnL>
                      <a:noFill/>
                    </a:lnL>
                    <a:lnR>
                      <a:noFill/>
                    </a:lnR>
                    <a:lnT>
                      <a:noFill/>
                    </a:lnT>
                    <a:lnB>
                      <a:noFill/>
                    </a:lnB>
                  </a:tcPr>
                </a:tc>
                <a:tc>
                  <a:txBody>
                    <a:bodyPr/>
                    <a:lstStyle/>
                    <a:p>
                      <a:endParaRPr lang="en-US"/>
                    </a:p>
                  </a:txBody>
                  <a:tcPr anchor="ctr">
                    <a:lnL>
                      <a:noFill/>
                    </a:lnL>
                    <a:lnR>
                      <a:noFill/>
                    </a:lnR>
                    <a:lnT>
                      <a:noFill/>
                    </a:lnT>
                    <a:lnB>
                      <a:noFill/>
                    </a:lnB>
                  </a:tcPr>
                </a:tc>
                <a:tc>
                  <a:txBody>
                    <a:bodyPr/>
                    <a:lstStyle/>
                    <a:p>
                      <a:r>
                        <a:rPr lang="en-US">
                          <a:hlinkClick r:id="rId8"/>
                        </a:rPr>
                        <a:t>Drug targeting to the nervous system by nanoparticles </a:t>
                      </a:r>
                      <a:endParaRPr lang="en-US"/>
                    </a:p>
                  </a:txBody>
                  <a:tcPr>
                    <a:lnL>
                      <a:noFill/>
                    </a:lnL>
                    <a:lnR>
                      <a:noFill/>
                    </a:lnR>
                    <a:lnT>
                      <a:noFill/>
                    </a:lnT>
                    <a:lnB>
                      <a:noFill/>
                    </a:lnB>
                  </a:tcPr>
                </a:tc>
                <a:extLst>
                  <a:ext uri="{0D108BD9-81ED-4DB2-BD59-A6C34878D82A}">
                    <a16:rowId xmlns:a16="http://schemas.microsoft.com/office/drawing/2014/main" val="502572583"/>
                  </a:ext>
                </a:extLst>
              </a:tr>
              <a:tr h="349337">
                <a:tc>
                  <a:txBody>
                    <a:bodyPr/>
                    <a:lstStyle/>
                    <a:p>
                      <a:r>
                        <a:rPr lang="en-US"/>
                        <a:t>5</a:t>
                      </a:r>
                    </a:p>
                  </a:txBody>
                  <a:tcPr>
                    <a:lnL>
                      <a:noFill/>
                    </a:lnL>
                    <a:lnR>
                      <a:noFill/>
                    </a:lnR>
                    <a:lnT>
                      <a:noFill/>
                    </a:lnT>
                    <a:lnB>
                      <a:noFill/>
                    </a:lnB>
                  </a:tcPr>
                </a:tc>
                <a:tc>
                  <a:txBody>
                    <a:bodyPr/>
                    <a:lstStyle/>
                    <a:p>
                      <a:r>
                        <a:rPr lang="en-US">
                          <a:hlinkClick r:id="rId9"/>
                        </a:rPr>
                        <a:t>4,269,821</a:t>
                      </a:r>
                      <a:endParaRPr lang="en-US"/>
                    </a:p>
                  </a:txBody>
                  <a:tcPr>
                    <a:lnL>
                      <a:noFill/>
                    </a:lnL>
                    <a:lnR>
                      <a:noFill/>
                    </a:lnR>
                    <a:lnT>
                      <a:noFill/>
                    </a:lnT>
                    <a:lnB>
                      <a:noFill/>
                    </a:lnB>
                  </a:tcPr>
                </a:tc>
                <a:tc>
                  <a:txBody>
                    <a:bodyPr/>
                    <a:lstStyle/>
                    <a:p>
                      <a:endParaRPr lang="en-US"/>
                    </a:p>
                  </a:txBody>
                  <a:tcPr anchor="ctr">
                    <a:lnL>
                      <a:noFill/>
                    </a:lnL>
                    <a:lnR>
                      <a:noFill/>
                    </a:lnR>
                    <a:lnT>
                      <a:noFill/>
                    </a:lnT>
                    <a:lnB>
                      <a:noFill/>
                    </a:lnB>
                  </a:tcPr>
                </a:tc>
                <a:tc>
                  <a:txBody>
                    <a:bodyPr/>
                    <a:lstStyle/>
                    <a:p>
                      <a:r>
                        <a:rPr lang="en-US">
                          <a:hlinkClick r:id="rId9"/>
                        </a:rPr>
                        <a:t>Biological materials </a:t>
                      </a:r>
                      <a:endParaRPr lang="en-US"/>
                    </a:p>
                  </a:txBody>
                  <a:tcPr>
                    <a:lnL>
                      <a:noFill/>
                    </a:lnL>
                    <a:lnR>
                      <a:noFill/>
                    </a:lnR>
                    <a:lnT>
                      <a:noFill/>
                    </a:lnT>
                    <a:lnB>
                      <a:noFill/>
                    </a:lnB>
                  </a:tcPr>
                </a:tc>
                <a:extLst>
                  <a:ext uri="{0D108BD9-81ED-4DB2-BD59-A6C34878D82A}">
                    <a16:rowId xmlns:a16="http://schemas.microsoft.com/office/drawing/2014/main" val="324157037"/>
                  </a:ext>
                </a:extLst>
              </a:tr>
              <a:tr h="349337">
                <a:tc>
                  <a:txBody>
                    <a:bodyPr/>
                    <a:lstStyle/>
                    <a:p>
                      <a:r>
                        <a:rPr lang="en-US"/>
                        <a:t>6</a:t>
                      </a:r>
                    </a:p>
                  </a:txBody>
                  <a:tcPr>
                    <a:lnL>
                      <a:noFill/>
                    </a:lnL>
                    <a:lnR>
                      <a:noFill/>
                    </a:lnR>
                    <a:lnT>
                      <a:noFill/>
                    </a:lnT>
                    <a:lnB>
                      <a:noFill/>
                    </a:lnB>
                  </a:tcPr>
                </a:tc>
                <a:tc>
                  <a:txBody>
                    <a:bodyPr/>
                    <a:lstStyle/>
                    <a:p>
                      <a:r>
                        <a:rPr lang="en-US">
                          <a:hlinkClick r:id="rId10"/>
                        </a:rPr>
                        <a:t>4,225,581</a:t>
                      </a:r>
                      <a:endParaRPr lang="en-US"/>
                    </a:p>
                  </a:txBody>
                  <a:tcPr>
                    <a:lnL>
                      <a:noFill/>
                    </a:lnL>
                    <a:lnR>
                      <a:noFill/>
                    </a:lnR>
                    <a:lnT>
                      <a:noFill/>
                    </a:lnT>
                    <a:lnB>
                      <a:noFill/>
                    </a:lnB>
                  </a:tcPr>
                </a:tc>
                <a:tc>
                  <a:txBody>
                    <a:bodyPr/>
                    <a:lstStyle/>
                    <a:p>
                      <a:endParaRPr lang="en-US"/>
                    </a:p>
                  </a:txBody>
                  <a:tcPr anchor="ctr">
                    <a:lnL>
                      <a:noFill/>
                    </a:lnL>
                    <a:lnR>
                      <a:noFill/>
                    </a:lnR>
                    <a:lnT>
                      <a:noFill/>
                    </a:lnT>
                    <a:lnB>
                      <a:noFill/>
                    </a:lnB>
                  </a:tcPr>
                </a:tc>
                <a:tc>
                  <a:txBody>
                    <a:bodyPr/>
                    <a:lstStyle/>
                    <a:p>
                      <a:r>
                        <a:rPr lang="en-US" dirty="0">
                          <a:hlinkClick r:id="rId10"/>
                        </a:rPr>
                        <a:t>Biological materials </a:t>
                      </a:r>
                      <a:endParaRPr lang="en-US" dirty="0"/>
                    </a:p>
                  </a:txBody>
                  <a:tcPr>
                    <a:lnL>
                      <a:noFill/>
                    </a:lnL>
                    <a:lnR>
                      <a:noFill/>
                    </a:lnR>
                    <a:lnT>
                      <a:noFill/>
                    </a:lnT>
                    <a:lnB>
                      <a:noFill/>
                    </a:lnB>
                  </a:tcPr>
                </a:tc>
                <a:extLst>
                  <a:ext uri="{0D108BD9-81ED-4DB2-BD59-A6C34878D82A}">
                    <a16:rowId xmlns:a16="http://schemas.microsoft.com/office/drawing/2014/main" val="22166423"/>
                  </a:ext>
                </a:extLst>
              </a:tr>
            </a:tbl>
          </a:graphicData>
        </a:graphic>
      </p:graphicFrame>
      <p:sp>
        <p:nvSpPr>
          <p:cNvPr id="5" name="Rectangle 1"/>
          <p:cNvSpPr>
            <a:spLocks noChangeArrowheads="1"/>
          </p:cNvSpPr>
          <p:nvPr/>
        </p:nvSpPr>
        <p:spPr bwMode="auto">
          <a:xfrm>
            <a:off x="2991394" y="55056"/>
            <a:ext cx="1003880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panose="020B0604020202020204" pitchFamily="34" charset="0"/>
              </a:rPr>
              <a:t>Searching US Patent Collection...</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rPr>
              <a:t>Results of Search in US Patent Collection </a:t>
            </a:r>
            <a:r>
              <a:rPr kumimoji="0" lang="en-US" altLang="en-US" sz="1800" b="1" i="0" u="none" strike="noStrike" cap="none" normalizeH="0" baseline="0" dirty="0" err="1">
                <a:ln>
                  <a:noFill/>
                </a:ln>
                <a:solidFill>
                  <a:schemeClr val="tx1"/>
                </a:solidFill>
                <a:effectLst/>
                <a:latin typeface="Arial" panose="020B0604020202020204" pitchFamily="34" charset="0"/>
              </a:rPr>
              <a:t>db</a:t>
            </a:r>
            <a:r>
              <a:rPr kumimoji="0" lang="en-US" altLang="en-US" sz="1800" b="1" i="0" u="none" strike="noStrike" cap="none" normalizeH="0" baseline="0" dirty="0">
                <a:ln>
                  <a:noFill/>
                </a:ln>
                <a:solidFill>
                  <a:schemeClr val="tx1"/>
                </a:solidFill>
                <a:effectLst/>
                <a:latin typeface="Arial" panose="020B0604020202020204" pitchFamily="34" charset="0"/>
              </a:rPr>
              <a:t> for:</a:t>
            </a:r>
            <a:br>
              <a:rPr kumimoji="0" lang="en-US" altLang="en-US" sz="1800" b="1" i="0" u="none" strike="noStrike" cap="none" normalizeH="0" baseline="0" dirty="0">
                <a:ln>
                  <a:noFill/>
                </a:ln>
                <a:solidFill>
                  <a:schemeClr val="tx1"/>
                </a:solidFill>
                <a:effectLst/>
                <a:latin typeface="Arial" panose="020B0604020202020204" pitchFamily="34" charset="0"/>
              </a:rPr>
            </a:br>
            <a:r>
              <a:rPr kumimoji="0" lang="en-US" altLang="en-US" sz="1800" b="1" i="0" u="none" strike="noStrike" cap="none" normalizeH="0" baseline="0" dirty="0">
                <a:ln>
                  <a:noFill/>
                </a:ln>
                <a:solidFill>
                  <a:schemeClr val="tx1"/>
                </a:solidFill>
                <a:effectLst/>
                <a:latin typeface="Arial" panose="020B0604020202020204" pitchFamily="34" charset="0"/>
              </a:rPr>
              <a:t>IN/</a:t>
            </a:r>
            <a:r>
              <a:rPr kumimoji="0" lang="en-US" altLang="en-US" sz="1800" b="1" i="0" u="none" strike="noStrike" cap="none" normalizeH="0" baseline="0" dirty="0" err="1">
                <a:ln>
                  <a:noFill/>
                </a:ln>
                <a:solidFill>
                  <a:schemeClr val="tx1"/>
                </a:solidFill>
                <a:effectLst/>
                <a:latin typeface="Arial" panose="020B0604020202020204" pitchFamily="34" charset="0"/>
              </a:rPr>
              <a:t>kreuter-jorg</a:t>
            </a:r>
            <a:r>
              <a:rPr kumimoji="0" lang="en-US" altLang="en-US" sz="1800" b="0" i="0" u="none" strike="noStrike" cap="none" normalizeH="0" baseline="0" dirty="0">
                <a:ln>
                  <a:noFill/>
                </a:ln>
                <a:solidFill>
                  <a:schemeClr val="tx1"/>
                </a:solidFill>
                <a:effectLst/>
                <a:latin typeface="Arial" panose="020B0604020202020204" pitchFamily="34" charset="0"/>
              </a:rPr>
              <a:t>: 6 patents.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1" u="none" strike="noStrike" cap="none" normalizeH="0" baseline="0" dirty="0">
                <a:ln>
                  <a:noFill/>
                </a:ln>
                <a:solidFill>
                  <a:schemeClr val="tx1"/>
                </a:solidFill>
                <a:effectLst/>
                <a:latin typeface="Arial" panose="020B0604020202020204" pitchFamily="34" charset="0"/>
              </a:rPr>
              <a:t>Hits </a:t>
            </a:r>
            <a:r>
              <a:rPr kumimoji="0" lang="en-US" altLang="en-US" sz="1800" b="1" i="1" u="none" strike="noStrike" cap="none" normalizeH="0" baseline="0" dirty="0">
                <a:ln>
                  <a:noFill/>
                </a:ln>
                <a:solidFill>
                  <a:schemeClr val="tx1"/>
                </a:solidFill>
                <a:effectLst/>
                <a:latin typeface="Arial" panose="020B0604020202020204" pitchFamily="34" charset="0"/>
              </a:rPr>
              <a:t>1</a:t>
            </a:r>
            <a:r>
              <a:rPr kumimoji="0" lang="en-US" altLang="en-US" sz="1800" b="0" i="1" u="none" strike="noStrike" cap="none" normalizeH="0" baseline="0" dirty="0">
                <a:ln>
                  <a:noFill/>
                </a:ln>
                <a:solidFill>
                  <a:schemeClr val="tx1"/>
                </a:solidFill>
                <a:effectLst/>
                <a:latin typeface="Arial" panose="020B0604020202020204" pitchFamily="34" charset="0"/>
              </a:rPr>
              <a:t> through </a:t>
            </a:r>
            <a:r>
              <a:rPr kumimoji="0" lang="en-US" altLang="en-US" sz="1800" b="1" i="1" u="none" strike="noStrike" cap="none" normalizeH="0" baseline="0" dirty="0">
                <a:ln>
                  <a:noFill/>
                </a:ln>
                <a:solidFill>
                  <a:schemeClr val="tx1"/>
                </a:solidFill>
                <a:effectLst/>
                <a:latin typeface="Arial" panose="020B0604020202020204" pitchFamily="34" charset="0"/>
              </a:rPr>
              <a:t>6 </a:t>
            </a:r>
            <a:r>
              <a:rPr kumimoji="0" lang="en-US" altLang="en-US" sz="1800" b="0" i="1" u="none" strike="noStrike" cap="none" normalizeH="0" baseline="0" dirty="0">
                <a:ln>
                  <a:noFill/>
                </a:ln>
                <a:solidFill>
                  <a:schemeClr val="tx1"/>
                </a:solidFill>
                <a:effectLst/>
                <a:latin typeface="Arial" panose="020B0604020202020204" pitchFamily="34" charset="0"/>
              </a:rPr>
              <a:t>out of </a:t>
            </a:r>
            <a:r>
              <a:rPr kumimoji="0" lang="en-US" altLang="en-US" sz="1800" b="1" i="1" u="none" strike="noStrike" cap="none" normalizeH="0" baseline="0" dirty="0">
                <a:ln>
                  <a:noFill/>
                </a:ln>
                <a:solidFill>
                  <a:schemeClr val="tx1"/>
                </a:solidFill>
                <a:effectLst/>
                <a:latin typeface="Arial" panose="020B0604020202020204" pitchFamily="34" charset="0"/>
              </a:rPr>
              <a:t>6</a:t>
            </a:r>
            <a:r>
              <a:rPr kumimoji="0" lang="en-US" altLang="en-US" sz="1800" b="0" i="1"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br>
              <a:rPr kumimoji="0" lang="en-US" altLang="en-US" sz="1800" b="0" i="0" u="none" strike="noStrike" cap="none" normalizeH="0" baseline="0" dirty="0">
                <a:ln>
                  <a:noFill/>
                </a:ln>
                <a:solidFill>
                  <a:schemeClr val="tx1"/>
                </a:solidFill>
                <a:effectLst/>
                <a:latin typeface="Arial" panose="020B0604020202020204" pitchFamily="34" charset="0"/>
              </a:rPr>
            </a:b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7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7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7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7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7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Date Placeholder 7"/>
          <p:cNvSpPr>
            <a:spLocks noGrp="1"/>
          </p:cNvSpPr>
          <p:nvPr>
            <p:ph type="dt" sz="half" idx="10"/>
          </p:nvPr>
        </p:nvSpPr>
        <p:spPr/>
        <p:txBody>
          <a:bodyPr/>
          <a:lstStyle/>
          <a:p>
            <a:r>
              <a:rPr lang="en-US"/>
              <a:t> </a:t>
            </a:r>
          </a:p>
        </p:txBody>
      </p:sp>
      <p:sp>
        <p:nvSpPr>
          <p:cNvPr id="9" name="Footer Placeholder 8"/>
          <p:cNvSpPr>
            <a:spLocks noGrp="1"/>
          </p:cNvSpPr>
          <p:nvPr>
            <p:ph type="ftr" sz="quarter" idx="11"/>
          </p:nvPr>
        </p:nvSpPr>
        <p:spPr/>
        <p:txBody>
          <a:bodyPr/>
          <a:lstStyle/>
          <a:p>
            <a:r>
              <a:rPr lang="en-US"/>
              <a:t>© Melethil 2017 </a:t>
            </a:r>
          </a:p>
        </p:txBody>
      </p:sp>
    </p:spTree>
    <p:controls>
      <mc:AlternateContent xmlns:mc="http://schemas.openxmlformats.org/markup-compatibility/2006">
        <mc:Choice xmlns:v="urn:schemas-microsoft-com:vml" Requires="v">
          <p:control spid="7202" name="HTMLText1" r:id="rId2" imgW="609480" imgH="228600"/>
        </mc:Choice>
        <mc:Fallback>
          <p:control name="HTMLText1" r:id="rId2" imgW="609480" imgH="228600">
            <p:pic>
              <p:nvPicPr>
                <p:cNvPr id="6" name="HTMLText1"/>
                <p:cNvPicPr preferRelativeResize="0">
                  <a:picLocks noChangeArrowheads="1" noChangeShapeType="1"/>
                </p:cNvPicPr>
                <p:nvPr/>
              </p:nvPicPr>
              <p:blipFill>
                <a:blip r:embed="rId11"/>
                <a:srcRect/>
                <a:stretch>
                  <a:fillRect/>
                </a:stretch>
              </p:blipFill>
              <p:spPr bwMode="auto">
                <a:xfrm>
                  <a:off x="838200" y="1898650"/>
                  <a:ext cx="608013"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7203" name="HTMLText2" r:id="rId3" imgW="3971880" imgH="228600"/>
        </mc:Choice>
        <mc:Fallback>
          <p:control name="HTMLText2" r:id="rId3" imgW="3971880" imgH="228600">
            <p:pic>
              <p:nvPicPr>
                <p:cNvPr id="7" name="HTMLText2"/>
                <p:cNvPicPr preferRelativeResize="0">
                  <a:picLocks noChangeArrowheads="1" noChangeShapeType="1"/>
                </p:cNvPicPr>
                <p:nvPr/>
              </p:nvPicPr>
              <p:blipFill>
                <a:blip r:embed="rId12"/>
                <a:srcRect/>
                <a:stretch>
                  <a:fillRect/>
                </a:stretch>
              </p:blipFill>
              <p:spPr bwMode="auto">
                <a:xfrm>
                  <a:off x="838200" y="1898650"/>
                  <a:ext cx="3967163"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334723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305800" cy="1676400"/>
          </a:xfrm>
        </p:spPr>
        <p:txBody>
          <a:bodyPr>
            <a:normAutofit fontScale="90000"/>
          </a:bodyPr>
          <a:lstStyle/>
          <a:p>
            <a:br>
              <a:rPr lang="en-US" dirty="0"/>
            </a:br>
            <a:r>
              <a:rPr lang="en-US" sz="3600" dirty="0"/>
              <a:t>Carbon Aerogel</a:t>
            </a:r>
            <a:br>
              <a:rPr lang="en-US" sz="3600" dirty="0"/>
            </a:br>
            <a:r>
              <a:rPr lang="en-US" sz="3600" dirty="0"/>
              <a:t>World’s Lightest Material</a:t>
            </a:r>
            <a:br>
              <a:rPr lang="en-US" sz="3600" dirty="0"/>
            </a:br>
            <a:br>
              <a:rPr lang="en-US" sz="3600" dirty="0"/>
            </a:br>
            <a:r>
              <a:rPr lang="en-US" sz="1400" dirty="0"/>
              <a:t> </a:t>
            </a:r>
          </a:p>
        </p:txBody>
      </p:sp>
      <p:pic>
        <p:nvPicPr>
          <p:cNvPr id="4" name="Picture 2" descr="C:\Users\sri melethil\Documents\Pictures\Pictures\2013-04-04 003\downloa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67201" y="2286000"/>
            <a:ext cx="2753705"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33600" y="5334001"/>
            <a:ext cx="8382000" cy="1138773"/>
          </a:xfrm>
          <a:prstGeom prst="rect">
            <a:avLst/>
          </a:prstGeom>
          <a:noFill/>
        </p:spPr>
        <p:txBody>
          <a:bodyPr wrap="square" rtlCol="0">
            <a:spAutoFit/>
          </a:bodyPr>
          <a:lstStyle/>
          <a:p>
            <a:r>
              <a:rPr lang="en-US" b="1" dirty="0"/>
              <a:t> “. . .  a quantity of aerogel equal in volume to a typical human body would weigh only . . . 1/40</a:t>
            </a:r>
            <a:r>
              <a:rPr lang="en-US" b="1" baseline="30000" dirty="0"/>
              <a:t>th</a:t>
            </a:r>
            <a:r>
              <a:rPr lang="en-US" b="1" dirty="0"/>
              <a:t> of a pound.”</a:t>
            </a:r>
          </a:p>
          <a:p>
            <a:endParaRPr lang="en-US" b="1" dirty="0"/>
          </a:p>
          <a:p>
            <a:r>
              <a:rPr lang="en-US" sz="1400" dirty="0"/>
              <a:t>http://www.huffingtonpost.com/2013/04/02/lightest-material-earth-carbon-aerogel_n_2980978.html</a:t>
            </a:r>
            <a:endParaRPr lang="en-US" sz="1400" b="1" dirty="0"/>
          </a:p>
        </p:txBody>
      </p:sp>
    </p:spTree>
    <p:extLst>
      <p:ext uri="{BB962C8B-B14F-4D97-AF65-F5344CB8AC3E}">
        <p14:creationId xmlns:p14="http://schemas.microsoft.com/office/powerpoint/2010/main" val="1821319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2"/>
          <p:cNvSpPr>
            <a:spLocks noGrp="1"/>
          </p:cNvSpPr>
          <p:nvPr>
            <p:ph type="dt" sz="quarter" idx="10"/>
          </p:nvPr>
        </p:nvSpPr>
        <p:spPr>
          <a:noFill/>
        </p:spPr>
        <p:txBody>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r>
              <a:rPr lang="en-US" altLang="en-US" sz="1400"/>
              <a:t> </a:t>
            </a:r>
          </a:p>
        </p:txBody>
      </p:sp>
      <p:sp>
        <p:nvSpPr>
          <p:cNvPr id="208898" name="Rectangle 2"/>
          <p:cNvSpPr>
            <a:spLocks noGrp="1" noChangeArrowheads="1"/>
          </p:cNvSpPr>
          <p:nvPr>
            <p:ph type="title"/>
          </p:nvPr>
        </p:nvSpPr>
        <p:spPr>
          <a:xfrm>
            <a:off x="2971800" y="1219200"/>
            <a:ext cx="6477000" cy="1143000"/>
          </a:xfrm>
        </p:spPr>
        <p:txBody>
          <a:bodyPr/>
          <a:lstStyle/>
          <a:p>
            <a:pPr eaLnBrk="1" hangingPunct="1"/>
            <a:r>
              <a:rPr lang="en-US" altLang="en-US" sz="5400" b="1" u="sng">
                <a:solidFill>
                  <a:srgbClr val="000099"/>
                </a:solidFill>
              </a:rPr>
              <a:t>Scientists</a:t>
            </a:r>
            <a:r>
              <a:rPr lang="en-US" altLang="en-US" sz="5400" b="1">
                <a:solidFill>
                  <a:srgbClr val="000099"/>
                </a:solidFill>
              </a:rPr>
              <a:t> Invent</a:t>
            </a:r>
            <a:r>
              <a:rPr lang="en-US" altLang="en-US"/>
              <a:t> </a:t>
            </a:r>
            <a:endParaRPr lang="en-US" altLang="en-US">
              <a:solidFill>
                <a:srgbClr val="660033"/>
              </a:solidFill>
            </a:endParaRPr>
          </a:p>
        </p:txBody>
      </p:sp>
      <p:sp>
        <p:nvSpPr>
          <p:cNvPr id="208899" name="Text Box 3"/>
          <p:cNvSpPr txBox="1">
            <a:spLocks noChangeArrowheads="1"/>
          </p:cNvSpPr>
          <p:nvPr/>
        </p:nvSpPr>
        <p:spPr bwMode="auto">
          <a:xfrm>
            <a:off x="3352800" y="2667000"/>
            <a:ext cx="6019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eaLnBrk="1" hangingPunct="1">
              <a:spcBef>
                <a:spcPct val="50000"/>
              </a:spcBef>
            </a:pPr>
            <a:r>
              <a:rPr lang="en-US" altLang="en-US" sz="5400" b="1" u="sng">
                <a:solidFill>
                  <a:srgbClr val="660033"/>
                </a:solidFill>
              </a:rPr>
              <a:t>Lawyers</a:t>
            </a:r>
            <a:r>
              <a:rPr lang="en-US" altLang="en-US" sz="5400" b="1">
                <a:solidFill>
                  <a:srgbClr val="660033"/>
                </a:solidFill>
              </a:rPr>
              <a:t> Patent</a:t>
            </a:r>
          </a:p>
        </p:txBody>
      </p:sp>
      <p:sp>
        <p:nvSpPr>
          <p:cNvPr id="2" name="Footer Placeholder 1"/>
          <p:cNvSpPr>
            <a:spLocks noGrp="1"/>
          </p:cNvSpPr>
          <p:nvPr>
            <p:ph type="ftr" sz="quarter" idx="11"/>
          </p:nvPr>
        </p:nvSpPr>
        <p:spPr/>
        <p:txBody>
          <a:bodyPr/>
          <a:lstStyle/>
          <a:p>
            <a:r>
              <a:rPr lang="en-US"/>
              <a:t>© Melethil 2017 </a:t>
            </a:r>
          </a:p>
        </p:txBody>
      </p:sp>
    </p:spTree>
    <p:extLst>
      <p:ext uri="{BB962C8B-B14F-4D97-AF65-F5344CB8AC3E}">
        <p14:creationId xmlns:p14="http://schemas.microsoft.com/office/powerpoint/2010/main" val="747084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08898"/>
                                        </p:tgtEl>
                                        <p:attrNameLst>
                                          <p:attrName>style.visibility</p:attrName>
                                        </p:attrNameLst>
                                      </p:cBhvr>
                                      <p:to>
                                        <p:strVal val="visible"/>
                                      </p:to>
                                    </p:set>
                                    <p:anim calcmode="lin" valueType="num">
                                      <p:cBhvr>
                                        <p:cTn id="7" dur="5000" fill="hold"/>
                                        <p:tgtEl>
                                          <p:spTgt spid="208898"/>
                                        </p:tgtEl>
                                        <p:attrNameLst>
                                          <p:attrName>ppt_w</p:attrName>
                                        </p:attrNameLst>
                                      </p:cBhvr>
                                      <p:tavLst>
                                        <p:tav tm="0" fmla="#ppt_w*sin(2.5*pi*$)">
                                          <p:val>
                                            <p:fltVal val="0"/>
                                          </p:val>
                                        </p:tav>
                                        <p:tav tm="100000">
                                          <p:val>
                                            <p:fltVal val="1"/>
                                          </p:val>
                                        </p:tav>
                                      </p:tavLst>
                                    </p:anim>
                                    <p:anim calcmode="lin" valueType="num">
                                      <p:cBhvr>
                                        <p:cTn id="8" dur="5000" fill="hold"/>
                                        <p:tgtEl>
                                          <p:spTgt spid="20889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208899">
                                            <p:txEl>
                                              <p:pRg st="0" end="0"/>
                                            </p:txEl>
                                          </p:spTgt>
                                        </p:tgtEl>
                                        <p:attrNameLst>
                                          <p:attrName>style.visibility</p:attrName>
                                        </p:attrNameLst>
                                      </p:cBhvr>
                                      <p:to>
                                        <p:strVal val="visible"/>
                                      </p:to>
                                    </p:set>
                                    <p:anim calcmode="lin" valueType="num">
                                      <p:cBhvr additive="base">
                                        <p:cTn id="13" dur="5000" fill="hold"/>
                                        <p:tgtEl>
                                          <p:spTgt spid="208899">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2088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476"/>
          </a:xfrm>
        </p:spPr>
        <p:txBody>
          <a:bodyPr/>
          <a:lstStyle/>
          <a:p>
            <a:pPr algn="ctr"/>
            <a:r>
              <a:rPr lang="en-US" dirty="0"/>
              <a:t> </a:t>
            </a:r>
            <a:r>
              <a:rPr lang="en-US" sz="5400" b="1" dirty="0">
                <a:solidFill>
                  <a:srgbClr val="800080"/>
                </a:solidFill>
              </a:rPr>
              <a:t>Why NanoPharmaceuticals?</a:t>
            </a:r>
            <a:endParaRPr lang="en-US" b="1" dirty="0">
              <a:solidFill>
                <a:srgbClr val="800080"/>
              </a:solidFill>
            </a:endParaRPr>
          </a:p>
        </p:txBody>
      </p:sp>
      <p:sp>
        <p:nvSpPr>
          <p:cNvPr id="3" name="Content Placeholder 2"/>
          <p:cNvSpPr>
            <a:spLocks noGrp="1"/>
          </p:cNvSpPr>
          <p:nvPr>
            <p:ph idx="1"/>
          </p:nvPr>
        </p:nvSpPr>
        <p:spPr>
          <a:xfrm>
            <a:off x="457200" y="1554481"/>
            <a:ext cx="11586755" cy="3291839"/>
          </a:xfrm>
        </p:spPr>
        <p:txBody>
          <a:bodyPr>
            <a:normAutofit fontScale="25000" lnSpcReduction="20000"/>
          </a:bodyPr>
          <a:lstStyle/>
          <a:p>
            <a:r>
              <a:rPr lang="en-US" sz="19200" b="1" dirty="0">
                <a:solidFill>
                  <a:srgbClr val="800000"/>
                </a:solidFill>
              </a:rPr>
              <a:t>More Effective (enhanced target delivery, e.g.,  tumor)</a:t>
            </a:r>
          </a:p>
          <a:p>
            <a:r>
              <a:rPr lang="en-US" sz="19200" b="1" dirty="0">
                <a:solidFill>
                  <a:srgbClr val="FF0000"/>
                </a:solidFill>
              </a:rPr>
              <a:t>Less Toxic</a:t>
            </a:r>
          </a:p>
          <a:p>
            <a:r>
              <a:rPr lang="en-US" sz="19200" b="1" dirty="0">
                <a:solidFill>
                  <a:srgbClr val="000066"/>
                </a:solidFill>
              </a:rPr>
              <a:t>Combat Generics</a:t>
            </a:r>
          </a:p>
          <a:p>
            <a:pPr marL="0" indent="0">
              <a:buNone/>
            </a:pPr>
            <a:endParaRPr lang="en-US" dirty="0"/>
          </a:p>
          <a:p>
            <a:endParaRPr lang="en-US" dirty="0"/>
          </a:p>
          <a:p>
            <a:pPr marL="457200" lvl="1" indent="0">
              <a:buNone/>
            </a:pPr>
            <a:endParaRPr lang="en-US" dirty="0"/>
          </a:p>
          <a:p>
            <a:pPr lvl="1"/>
            <a:endParaRPr lang="en-US" dirty="0"/>
          </a:p>
          <a:p>
            <a:pPr lvl="1"/>
            <a:endParaRPr lang="en-US" dirty="0"/>
          </a:p>
          <a:p>
            <a:pPr marL="0" indent="0">
              <a:buNone/>
            </a:pPr>
            <a:endParaRPr lang="en-US" dirty="0"/>
          </a:p>
          <a:p>
            <a:endParaRPr lang="en-US" dirty="0"/>
          </a:p>
          <a:p>
            <a:pPr marL="457200" lvl="1" indent="0">
              <a:buNone/>
            </a:pPr>
            <a:r>
              <a:rPr lang="en-US" dirty="0"/>
              <a:t> </a:t>
            </a:r>
          </a:p>
          <a:p>
            <a:pPr marL="457200" lvl="1" indent="0">
              <a:buNone/>
            </a:pPr>
            <a:endParaRPr lang="en-US" dirty="0"/>
          </a:p>
          <a:p>
            <a:pPr lvl="1"/>
            <a:endParaRPr lang="en-US" dirty="0"/>
          </a:p>
          <a:p>
            <a:pPr marL="0" indent="0">
              <a:buNone/>
            </a:pPr>
            <a:r>
              <a:rPr lang="en-US" dirty="0"/>
              <a:t>	</a:t>
            </a:r>
          </a:p>
          <a:p>
            <a:pPr marL="0" indent="0">
              <a:buNone/>
            </a:pPr>
            <a:r>
              <a:rPr lang="en-US" dirty="0"/>
              <a:t>	</a:t>
            </a:r>
          </a:p>
        </p:txBody>
      </p:sp>
      <p:sp>
        <p:nvSpPr>
          <p:cNvPr id="5" name="Date Placeholder 4"/>
          <p:cNvSpPr>
            <a:spLocks noGrp="1"/>
          </p:cNvSpPr>
          <p:nvPr>
            <p:ph type="dt" sz="half" idx="10"/>
          </p:nvPr>
        </p:nvSpPr>
        <p:spPr/>
        <p:txBody>
          <a:bodyPr/>
          <a:lstStyle/>
          <a:p>
            <a:r>
              <a:rPr lang="en-US"/>
              <a:t> </a:t>
            </a:r>
          </a:p>
        </p:txBody>
      </p:sp>
      <p:sp>
        <p:nvSpPr>
          <p:cNvPr id="6" name="Footer Placeholder 5"/>
          <p:cNvSpPr>
            <a:spLocks noGrp="1"/>
          </p:cNvSpPr>
          <p:nvPr>
            <p:ph type="ftr" sz="quarter" idx="11"/>
          </p:nvPr>
        </p:nvSpPr>
        <p:spPr/>
        <p:txBody>
          <a:bodyPr/>
          <a:lstStyle/>
          <a:p>
            <a:r>
              <a:rPr lang="en-US"/>
              <a:t>© Melethil 2017 </a:t>
            </a:r>
          </a:p>
        </p:txBody>
      </p:sp>
    </p:spTree>
    <p:extLst>
      <p:ext uri="{BB962C8B-B14F-4D97-AF65-F5344CB8AC3E}">
        <p14:creationId xmlns:p14="http://schemas.microsoft.com/office/powerpoint/2010/main" val="2939190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24554"/>
            <a:ext cx="10515600" cy="1325563"/>
          </a:xfrm>
        </p:spPr>
        <p:txBody>
          <a:bodyPr>
            <a:normAutofit/>
          </a:bodyPr>
          <a:lstStyle/>
          <a:p>
            <a:pPr algn="ctr"/>
            <a:r>
              <a:rPr lang="en-US" sz="4800" dirty="0">
                <a:solidFill>
                  <a:srgbClr val="C00000"/>
                </a:solidFill>
                <a:latin typeface="Times New Roman" panose="02020603050405020304" pitchFamily="18" charset="0"/>
                <a:cs typeface="Times New Roman" panose="02020603050405020304" pitchFamily="18" charset="0"/>
              </a:rPr>
              <a:t>REGULATORY ISSUES</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a:t> </a:t>
            </a:r>
          </a:p>
        </p:txBody>
      </p:sp>
      <p:sp>
        <p:nvSpPr>
          <p:cNvPr id="5" name="Footer Placeholder 4"/>
          <p:cNvSpPr>
            <a:spLocks noGrp="1"/>
          </p:cNvSpPr>
          <p:nvPr>
            <p:ph type="ftr" sz="quarter" idx="11"/>
          </p:nvPr>
        </p:nvSpPr>
        <p:spPr/>
        <p:txBody>
          <a:bodyPr/>
          <a:lstStyle/>
          <a:p>
            <a:r>
              <a:rPr lang="en-US"/>
              <a:t>© Melethil 2017 </a:t>
            </a:r>
          </a:p>
        </p:txBody>
      </p:sp>
    </p:spTree>
    <p:extLst>
      <p:ext uri="{BB962C8B-B14F-4D97-AF65-F5344CB8AC3E}">
        <p14:creationId xmlns:p14="http://schemas.microsoft.com/office/powerpoint/2010/main" val="384633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9634" y="111475"/>
            <a:ext cx="10541726" cy="891394"/>
          </a:xfrm>
        </p:spPr>
        <p:txBody>
          <a:bodyPr>
            <a:normAutofit fontScale="90000"/>
          </a:bodyPr>
          <a:lstStyle/>
          <a:p>
            <a:r>
              <a:rPr lang="en-US" b="1" dirty="0">
                <a:solidFill>
                  <a:srgbClr val="C00000"/>
                </a:solidFill>
              </a:rPr>
              <a:t>Nanomedicines for Drug  Delivery*</a:t>
            </a:r>
          </a:p>
        </p:txBody>
      </p:sp>
      <p:sp>
        <p:nvSpPr>
          <p:cNvPr id="3" name="Subtitle 2"/>
          <p:cNvSpPr>
            <a:spLocks noGrp="1"/>
          </p:cNvSpPr>
          <p:nvPr>
            <p:ph type="subTitle" idx="1"/>
          </p:nvPr>
        </p:nvSpPr>
        <p:spPr>
          <a:xfrm>
            <a:off x="339634" y="1002869"/>
            <a:ext cx="11852366" cy="5149737"/>
          </a:xfrm>
        </p:spPr>
        <p:txBody>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330" y="1446896"/>
            <a:ext cx="8098973" cy="4372642"/>
          </a:xfrm>
          <a:prstGeom prst="rect">
            <a:avLst/>
          </a:prstGeom>
        </p:spPr>
      </p:pic>
      <p:sp>
        <p:nvSpPr>
          <p:cNvPr id="6" name="TextBox 5"/>
          <p:cNvSpPr txBox="1"/>
          <p:nvPr/>
        </p:nvSpPr>
        <p:spPr>
          <a:xfrm>
            <a:off x="339634" y="6439989"/>
            <a:ext cx="9130937" cy="369332"/>
          </a:xfrm>
          <a:prstGeom prst="rect">
            <a:avLst/>
          </a:prstGeom>
          <a:noFill/>
        </p:spPr>
        <p:txBody>
          <a:bodyPr wrap="square" rtlCol="0">
            <a:spAutoFit/>
          </a:bodyPr>
          <a:lstStyle/>
          <a:p>
            <a:r>
              <a:rPr lang="en-US" b="1" dirty="0">
                <a:solidFill>
                  <a:srgbClr val="FF0000"/>
                </a:solidFill>
              </a:rPr>
              <a:t>*Tinkle et al., NY Acad. Sci 1313, 35-56, 2014 </a:t>
            </a:r>
          </a:p>
        </p:txBody>
      </p:sp>
      <p:sp>
        <p:nvSpPr>
          <p:cNvPr id="8" name="TextBox 7"/>
          <p:cNvSpPr txBox="1"/>
          <p:nvPr/>
        </p:nvSpPr>
        <p:spPr>
          <a:xfrm>
            <a:off x="5636623" y="2952206"/>
            <a:ext cx="65" cy="276999"/>
          </a:xfrm>
          <a:prstGeom prst="rect">
            <a:avLst/>
          </a:prstGeom>
          <a:noFill/>
        </p:spPr>
        <p:txBody>
          <a:bodyPr wrap="none" lIns="0" tIns="0" rIns="0" bIns="0" rtlCol="0">
            <a:spAutoFit/>
          </a:bodyPr>
          <a:lstStyle/>
          <a:p>
            <a:endParaRPr lang="en-US" dirty="0"/>
          </a:p>
        </p:txBody>
      </p:sp>
      <p:sp>
        <p:nvSpPr>
          <p:cNvPr id="4" name="Date Placeholder 3"/>
          <p:cNvSpPr>
            <a:spLocks noGrp="1"/>
          </p:cNvSpPr>
          <p:nvPr>
            <p:ph type="dt" sz="half" idx="10"/>
          </p:nvPr>
        </p:nvSpPr>
        <p:spPr/>
        <p:txBody>
          <a:bodyPr/>
          <a:lstStyle/>
          <a:p>
            <a:r>
              <a:rPr lang="en-US"/>
              <a:t> </a:t>
            </a:r>
          </a:p>
        </p:txBody>
      </p:sp>
      <p:sp>
        <p:nvSpPr>
          <p:cNvPr id="9" name="Footer Placeholder 8"/>
          <p:cNvSpPr>
            <a:spLocks noGrp="1"/>
          </p:cNvSpPr>
          <p:nvPr>
            <p:ph type="ftr" sz="quarter" idx="11"/>
          </p:nvPr>
        </p:nvSpPr>
        <p:spPr/>
        <p:txBody>
          <a:bodyPr/>
          <a:lstStyle/>
          <a:p>
            <a:r>
              <a:rPr lang="en-US"/>
              <a:t>© Melethil 2017 </a:t>
            </a:r>
          </a:p>
        </p:txBody>
      </p:sp>
    </p:spTree>
    <p:extLst>
      <p:ext uri="{BB962C8B-B14F-4D97-AF65-F5344CB8AC3E}">
        <p14:creationId xmlns:p14="http://schemas.microsoft.com/office/powerpoint/2010/main" val="909046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30923"/>
            <a:ext cx="9144000" cy="824003"/>
          </a:xfrm>
        </p:spPr>
        <p:txBody>
          <a:bodyPr>
            <a:normAutofit fontScale="90000"/>
          </a:bodyPr>
          <a:lstStyle/>
          <a:p>
            <a:r>
              <a:rPr lang="en-US" dirty="0">
                <a:solidFill>
                  <a:srgbClr val="002060"/>
                </a:solidFill>
                <a:latin typeface="Times New Roman" panose="02020603050405020304" pitchFamily="18" charset="0"/>
                <a:cs typeface="Times New Roman" panose="02020603050405020304" pitchFamily="18" charset="0"/>
              </a:rPr>
              <a:t> </a:t>
            </a:r>
          </a:p>
        </p:txBody>
      </p:sp>
      <p:sp>
        <p:nvSpPr>
          <p:cNvPr id="3" name="Subtitle 2"/>
          <p:cNvSpPr>
            <a:spLocks noGrp="1"/>
          </p:cNvSpPr>
          <p:nvPr>
            <p:ph type="subTitle" idx="1"/>
          </p:nvPr>
        </p:nvSpPr>
        <p:spPr>
          <a:xfrm>
            <a:off x="513805" y="1150148"/>
            <a:ext cx="11678195" cy="2886891"/>
          </a:xfrm>
        </p:spPr>
        <p:txBody>
          <a:bodyPr/>
          <a:lstStyle/>
          <a:p>
            <a:pPr algn="l"/>
            <a:r>
              <a:rPr lang="en-US" sz="4800" dirty="0">
                <a:solidFill>
                  <a:srgbClr val="CC0066"/>
                </a:solidFill>
                <a:latin typeface="Times New Roman" panose="02020603050405020304" pitchFamily="18" charset="0"/>
                <a:cs typeface="Times New Roman" panose="02020603050405020304" pitchFamily="18" charset="0"/>
              </a:rPr>
              <a:t> </a:t>
            </a:r>
            <a:r>
              <a:rPr lang="en-US" sz="3600" b="1" dirty="0">
                <a:solidFill>
                  <a:srgbClr val="A50021"/>
                </a:solidFill>
                <a:latin typeface="Times New Roman" panose="02020603050405020304" pitchFamily="18" charset="0"/>
                <a:cs typeface="Times New Roman" panose="02020603050405020304" pitchFamily="18" charset="0"/>
              </a:rPr>
              <a:t>“We are now entering an area in which many new areas of biotechnology are focused on combination products, which have little or no precedent for regulators.”</a:t>
            </a:r>
          </a:p>
          <a:p>
            <a:endParaRPr lang="en-US" dirty="0"/>
          </a:p>
        </p:txBody>
      </p:sp>
      <p:sp>
        <p:nvSpPr>
          <p:cNvPr id="5" name="Date Placeholder 4"/>
          <p:cNvSpPr>
            <a:spLocks noGrp="1"/>
          </p:cNvSpPr>
          <p:nvPr>
            <p:ph type="dt" sz="half" idx="10"/>
          </p:nvPr>
        </p:nvSpPr>
        <p:spPr/>
        <p:txBody>
          <a:bodyPr/>
          <a:lstStyle/>
          <a:p>
            <a:r>
              <a:rPr lang="en-US"/>
              <a:t> </a:t>
            </a:r>
          </a:p>
        </p:txBody>
      </p:sp>
      <p:sp>
        <p:nvSpPr>
          <p:cNvPr id="6" name="Footer Placeholder 5"/>
          <p:cNvSpPr>
            <a:spLocks noGrp="1"/>
          </p:cNvSpPr>
          <p:nvPr>
            <p:ph type="ftr" sz="quarter" idx="11"/>
          </p:nvPr>
        </p:nvSpPr>
        <p:spPr/>
        <p:txBody>
          <a:bodyPr/>
          <a:lstStyle/>
          <a:p>
            <a:r>
              <a:rPr lang="en-US"/>
              <a:t>© Melethil 2017 </a:t>
            </a:r>
          </a:p>
        </p:txBody>
      </p:sp>
      <p:sp>
        <p:nvSpPr>
          <p:cNvPr id="4" name="TextBox 3"/>
          <p:cNvSpPr txBox="1"/>
          <p:nvPr/>
        </p:nvSpPr>
        <p:spPr>
          <a:xfrm>
            <a:off x="264405" y="4073236"/>
            <a:ext cx="11314323" cy="584775"/>
          </a:xfrm>
          <a:prstGeom prst="rect">
            <a:avLst/>
          </a:prstGeom>
          <a:noFill/>
        </p:spPr>
        <p:txBody>
          <a:bodyPr wrap="square" rtlCol="0">
            <a:spAutoFit/>
          </a:bodyPr>
          <a:lstStyle/>
          <a:p>
            <a:r>
              <a:rPr lang="nl-NL" sz="3200" dirty="0">
                <a:solidFill>
                  <a:srgbClr val="000066"/>
                </a:solidFill>
                <a:latin typeface="Times New Roman" panose="02020603050405020304" pitchFamily="18" charset="0"/>
                <a:cs typeface="Times New Roman" panose="02020603050405020304" pitchFamily="18" charset="0"/>
              </a:rPr>
              <a:t>Gail McNaughton, Nature Biotechnology, 19, 709-710, 2001(Aug.) </a:t>
            </a:r>
            <a:endParaRPr lang="en-US" sz="3200" dirty="0">
              <a:solidFill>
                <a:srgbClr val="00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8453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2889</TotalTime>
  <Words>1904</Words>
  <Application>Microsoft Office PowerPoint</Application>
  <PresentationFormat>Widescreen</PresentationFormat>
  <Paragraphs>349</Paragraphs>
  <Slides>45</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1" baseType="lpstr">
      <vt:lpstr>Arial</vt:lpstr>
      <vt:lpstr>Calibri</vt:lpstr>
      <vt:lpstr>Calibri Light</vt:lpstr>
      <vt:lpstr>Times New Roman</vt:lpstr>
      <vt:lpstr>Office Theme</vt:lpstr>
      <vt:lpstr>Acrobat Document</vt:lpstr>
      <vt:lpstr>                                                                   Nanopharmaceuticals Regulatory and Patent Challenges</vt:lpstr>
      <vt:lpstr>“And it turns out,” Feynman said, “that all of the information that man has carefully accumulated in all the books of the world can be written in a cube of material 1/200 of an inch wide – which is the barest piece of dust that can be made out by the human eye.  So,  there is plenty of room at the bottom.  Don’t tell  me about microfilm!      - Richard Feynman   p.  115/Harris</vt:lpstr>
      <vt:lpstr>Objectives</vt:lpstr>
      <vt:lpstr> “Because there is a general lack of understanding of each culture, these interactions often lead to a cognitive friction that is both disturbing and costly to society.” _______  A Convergence of  Science and Law (National Academy Press, 2001) http://books.nap.edu/html/science_law/report.pdf</vt:lpstr>
      <vt:lpstr>Scientists Invent </vt:lpstr>
      <vt:lpstr> Why NanoPharmaceuticals?</vt:lpstr>
      <vt:lpstr>REGULATORY ISSUES</vt:lpstr>
      <vt:lpstr>Nanomedicines for Drug  Delivery*</vt:lpstr>
      <vt:lpstr> </vt:lpstr>
      <vt:lpstr>   Tissue Engineering Invention  (“biodeviceutical”) US Pat. No. 6,171,610 (issued Jan. 9, 2001) </vt:lpstr>
      <vt:lpstr>CombinationProducts</vt:lpstr>
      <vt:lpstr>Mode of Action (21 CFR 3.2 (k))</vt:lpstr>
      <vt:lpstr>Primary Mode of Action (PMOA)  </vt:lpstr>
      <vt:lpstr>        PMOA Examples </vt:lpstr>
      <vt:lpstr>Litigation: Drug or Device (1997)</vt:lpstr>
      <vt:lpstr>Litigation: Drug or Device (1997) (cont’d)</vt:lpstr>
      <vt:lpstr>Litigation: Drug or Device (1997) (cont’d)</vt:lpstr>
      <vt:lpstr>Litigation: Drug or Device (1997) (cont’d)</vt:lpstr>
      <vt:lpstr>PATENT  ISSUES</vt:lpstr>
      <vt:lpstr>How to get a patent on an invention?</vt:lpstr>
      <vt:lpstr>Which word is open to interpretation?   </vt:lpstr>
      <vt:lpstr>Which word is open to interpretation?   </vt:lpstr>
      <vt:lpstr>Meaning of words big part of patent disputes</vt:lpstr>
      <vt:lpstr>Abraxane</vt:lpstr>
      <vt:lpstr>Nanoparticle Albumin-bound (nab)  platform technology</vt:lpstr>
      <vt:lpstr>Abraxane versus Taxol  (3 week treatment)</vt:lpstr>
      <vt:lpstr>FDA </vt:lpstr>
      <vt:lpstr> FDA (cont’d)</vt:lpstr>
      <vt:lpstr>Abraxane versus Taxol</vt:lpstr>
      <vt:lpstr>   Elan Pharmaceutical v. Abraxis Biosciences</vt:lpstr>
      <vt:lpstr>PowerPoint Presentation</vt:lpstr>
      <vt:lpstr>Elan Patent </vt:lpstr>
      <vt:lpstr>Surface modified anticancer nanoparticles (Elan’s US Patent (1995))</vt:lpstr>
      <vt:lpstr>Markman Hearing * Claim Construction Hearing  </vt:lpstr>
      <vt:lpstr>Markman Hearing (cont’d)</vt:lpstr>
      <vt:lpstr>Can I Patent My Research Results?</vt:lpstr>
      <vt:lpstr>Example: BBB Drug Transport </vt:lpstr>
      <vt:lpstr>FACTORS AFFECTING  NANOPARTICLE DISPOSITION</vt:lpstr>
      <vt:lpstr>Doxorubicin-loaded  Nanoparticles [Steiniger et al, Int. J. Cancer., 109 , 759-767, 2004] </vt:lpstr>
      <vt:lpstr> Doxorubicin-loaded Nanoparticles [Steiniger et al, Int. J. Cancer., 109 , 759-767, 2004]      </vt:lpstr>
      <vt:lpstr>Mechanisms Involved  [Steiniger et al, Int. J. Cancer., 109 , 759-767, 2004] </vt:lpstr>
      <vt:lpstr>       BBB transport: Dalargin         </vt:lpstr>
      <vt:lpstr>Nociceptive Threshold  (% MPE, mean ± SD) after i.v. injection of   dalargin-loaded polysorbate 80 pre-coated PBCA nanoparticles (NPs) in mice</vt:lpstr>
      <vt:lpstr>PowerPoint Presentation</vt:lpstr>
      <vt:lpstr> Carbon Aerogel World’s Lightest Material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Nanopharmaceuticals: Regulatory and Patent Challenges Srikumaran Melethil, Ph.D., J.D. Registered Patent Attorney Prof. Emeritus, Schools of Pharmacy and Medicine, University of Missouri-Kansas City, Kansas City, MO</dc:title>
  <dc:creator>sri melethil45503</dc:creator>
  <cp:lastModifiedBy>Sri</cp:lastModifiedBy>
  <cp:revision>98</cp:revision>
  <dcterms:created xsi:type="dcterms:W3CDTF">2017-03-19T17:24:57Z</dcterms:created>
  <dcterms:modified xsi:type="dcterms:W3CDTF">2018-01-30T22:31:42Z</dcterms:modified>
</cp:coreProperties>
</file>